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-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D645B9-94D8-406C-B22E-499B5907E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388242-CB3D-4D40-A064-1FD2A142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0168FD-30B4-49EB-9721-49150608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C186-65F9-4C09-A2FA-B3D8408435BA}" type="datetimeFigureOut">
              <a:rPr lang="sv-SE" smtClean="0"/>
              <a:t>2020-04-07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F8B037-7310-4CCE-85A8-6D2C62F21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F4A436-31A1-44F6-B3D0-232B2750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A8-803B-4C2B-8ED7-91D9AB650B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182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C88AA0-8957-4C02-9D75-2E616E5B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CF50E1D-D362-4631-8F5A-5C3B9A219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3BCD11-6C88-42A9-AACA-20D2B2BC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C186-65F9-4C09-A2FA-B3D8408435BA}" type="datetimeFigureOut">
              <a:rPr lang="sv-SE" smtClean="0"/>
              <a:t>2020-04-07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E742E7-BB81-4637-85C8-0159463D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187A9F-365E-4DAE-BEC1-414F2F99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A8-803B-4C2B-8ED7-91D9AB650B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51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635CCAF-042F-4E43-900A-D74C86595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6786A6C-F211-4E09-91CD-9E02F4CF4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12B838-FF07-4E83-97B8-0AC36535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C186-65F9-4C09-A2FA-B3D8408435BA}" type="datetimeFigureOut">
              <a:rPr lang="sv-SE" smtClean="0"/>
              <a:t>2020-04-07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75EC8F-E70F-4217-B3F7-81DCA650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38A157-B2B4-4E1A-BB5A-B9BD1BCF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A8-803B-4C2B-8ED7-91D9AB650B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591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7A4C4E-48C0-4056-97A1-D41E31E98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3CEB2C-8C6F-425A-8D23-24DFCA3D6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4FB3E6-BD53-498B-B378-BD08199FB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C186-65F9-4C09-A2FA-B3D8408435BA}" type="datetimeFigureOut">
              <a:rPr lang="sv-SE" smtClean="0"/>
              <a:t>2020-04-07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2D19F5-9262-416D-85C9-E0B2CE70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1C0DBF-CF45-4C8B-A007-04D7A3B56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A8-803B-4C2B-8ED7-91D9AB650B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46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70A7BE-08FA-45D9-8473-A0DC6AF1A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EBF89D2-EFEC-4941-AA4B-E6D32E1A1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844069-297B-422E-936F-DBB00127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C186-65F9-4C09-A2FA-B3D8408435BA}" type="datetimeFigureOut">
              <a:rPr lang="sv-SE" smtClean="0"/>
              <a:t>2020-04-07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BDC2CD-7AA6-489A-8391-0A9AF020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5E291B-FA21-43A4-8E36-85701FD5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A8-803B-4C2B-8ED7-91D9AB650B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581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D3135A-E93D-4FAC-9B88-C4D9D6F2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66FB82-2EC0-42AC-9CCC-DD7406333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C39AAC0-7C9C-45B0-AE97-E30B0A614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DA2EAEF-D14B-4F4D-A87D-18EB9F6D6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C186-65F9-4C09-A2FA-B3D8408435BA}" type="datetimeFigureOut">
              <a:rPr lang="sv-SE" smtClean="0"/>
              <a:t>2020-04-07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9495C81-6D97-45F3-A06F-FFA85086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2634E4-28BF-44DA-A641-15C63FBC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A8-803B-4C2B-8ED7-91D9AB650B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64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BFF466-CE18-4831-BA2C-49606BC5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BF9C6E5-D86F-4617-96A9-47FB424EC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B1CA11-BD7F-4A92-9DA8-499F8063E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591AAAA-5770-4527-B340-5F9D2C64F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6A123FA-19C0-464D-B1DE-834CF5F27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403EC9E-2725-4685-9B8C-D413E177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C186-65F9-4C09-A2FA-B3D8408435BA}" type="datetimeFigureOut">
              <a:rPr lang="sv-SE" smtClean="0"/>
              <a:t>2020-04-07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A565A08-3F09-4FEB-85F7-19D4326F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326DAE9-E2EC-4B40-9DD7-12D8008E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A8-803B-4C2B-8ED7-91D9AB650B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89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FF769D-E47D-4F8B-8C4B-A6E350A3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F986F33-9C9C-4837-8BB1-0E2A6BF6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C186-65F9-4C09-A2FA-B3D8408435BA}" type="datetimeFigureOut">
              <a:rPr lang="sv-SE" smtClean="0"/>
              <a:t>2020-04-07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B9CF84E-73C9-4D05-92A2-45342855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88C06B9-21DA-4051-95DA-3CE292E4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A8-803B-4C2B-8ED7-91D9AB650B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877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A6629D9-DFC5-45FF-B5B9-7BB3FA0F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C186-65F9-4C09-A2FA-B3D8408435BA}" type="datetimeFigureOut">
              <a:rPr lang="sv-SE" smtClean="0"/>
              <a:t>2020-04-07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C28FC3D-2AD7-4250-8403-B36E8F02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39865E5-1C8E-4C93-98B0-B639F756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A8-803B-4C2B-8ED7-91D9AB650B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014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96B975-699B-4869-9CBA-9BD73D7C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9453D4-F895-435F-9AD3-5E17FCFF2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212DBF-5154-42D7-9125-40271F531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E1C5E05-0ABD-4AB1-818C-880EFABF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C186-65F9-4C09-A2FA-B3D8408435BA}" type="datetimeFigureOut">
              <a:rPr lang="sv-SE" smtClean="0"/>
              <a:t>2020-04-07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B07A5B6-1658-4E87-ACE5-157DA6BF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A1D5653-DB73-4D3E-8D97-C116B780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A8-803B-4C2B-8ED7-91D9AB650B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11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C00C1C-3478-44A2-BA1C-186F0171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E36C1B-81B3-4623-AD1B-26166EC04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FEEBF6-D6DF-42D9-A948-56F9668EA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5E79C76-B91D-4FF4-AC93-829686A3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C186-65F9-4C09-A2FA-B3D8408435BA}" type="datetimeFigureOut">
              <a:rPr lang="sv-SE" smtClean="0"/>
              <a:t>2020-04-07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2D00916-5636-4E65-B72B-D1441CCAE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9661B0-28B6-4D66-BE6A-08408018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9BA8-803B-4C2B-8ED7-91D9AB650B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1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DDA61E5-D02C-4287-9D3D-03B1AF26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782CC2D-D4DF-47D3-B721-F5B61406D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2ACC1D-A32D-44B0-9CB5-8FFF5A16C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FC186-65F9-4C09-A2FA-B3D8408435BA}" type="datetimeFigureOut">
              <a:rPr lang="sv-SE" smtClean="0"/>
              <a:t>2020-04-07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97A7972-6751-4986-8619-A43699698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7C3384-84A5-4CD4-A825-075A4C722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09BA8-803B-4C2B-8ED7-91D9AB650B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711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383F7244-908F-4401-B7EB-13FFAA269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5150" cy="1352550"/>
          </a:xfrm>
          <a:prstGeom prst="rect">
            <a:avLst/>
          </a:prstGeom>
        </p:spPr>
      </p:pic>
      <p:pic>
        <p:nvPicPr>
          <p:cNvPr id="5" name="Bildobjekt 4" descr="En bild som visar clipart&#10;&#10;Automatiskt genererad beskrivning">
            <a:extLst>
              <a:ext uri="{FF2B5EF4-FFF2-40B4-BE49-F238E27FC236}">
                <a16:creationId xmlns:a16="http://schemas.microsoft.com/office/drawing/2014/main" id="{39F83838-4802-42C0-81FA-436184D28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2" y="250854"/>
            <a:ext cx="2223984" cy="56155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5851B15-E538-4175-A4AA-2F0FF8ABF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902"/>
            <a:ext cx="5733189" cy="47957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2959FAE3-82AD-4AAF-8DB3-3483118724FC}"/>
              </a:ext>
            </a:extLst>
          </p:cNvPr>
          <p:cNvSpPr/>
          <p:nvPr/>
        </p:nvSpPr>
        <p:spPr>
          <a:xfrm>
            <a:off x="5976152" y="3066823"/>
            <a:ext cx="58858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Balans vänder sig till: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 som drabbats av olika typer av depression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 som drabbats av bipolär sjukdom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Anhöriga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Vårdpersonal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Övriga intresserade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98752BD-58A4-47DD-B23E-C4F16E460A4C}"/>
              </a:ext>
            </a:extLst>
          </p:cNvPr>
          <p:cNvSpPr/>
          <p:nvPr/>
        </p:nvSpPr>
        <p:spPr>
          <a:xfrm>
            <a:off x="5871100" y="1586439"/>
            <a:ext cx="609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Föreningen Balans bildades 1997 av patienter och närstående för att ge gemenskap, stöd och tips om vägar till återhämtning</a:t>
            </a:r>
            <a:r>
              <a:rPr kumimoji="0" lang="sv-SE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587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CEE782E-191C-4E7C-A63F-A67071FD7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869"/>
            <a:ext cx="12192000" cy="4638261"/>
          </a:xfrm>
          <a:prstGeom prst="rect">
            <a:avLst/>
          </a:prstGeom>
          <a:gradFill flip="none" rotWithShape="1">
            <a:gsLst>
              <a:gs pos="0">
                <a:srgbClr val="F47725">
                  <a:alpha val="0"/>
                  <a:lumMod val="0"/>
                  <a:lumOff val="100000"/>
                </a:srgbClr>
              </a:gs>
              <a:gs pos="0">
                <a:srgbClr val="F47725"/>
              </a:gs>
              <a:gs pos="100000">
                <a:srgbClr val="F47725">
                  <a:alpha val="38000"/>
                </a:srgbClr>
              </a:gs>
              <a:gs pos="0">
                <a:srgbClr val="F47725"/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63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3">
            <a:extLst>
              <a:ext uri="{FF2B5EF4-FFF2-40B4-BE49-F238E27FC236}">
                <a16:creationId xmlns:a16="http://schemas.microsoft.com/office/drawing/2014/main" id="{B0381369-D96B-4D5A-B2BA-0A3A9F537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51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0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3">
            <a:extLst>
              <a:ext uri="{FF2B5EF4-FFF2-40B4-BE49-F238E27FC236}">
                <a16:creationId xmlns:a16="http://schemas.microsoft.com/office/drawing/2014/main" id="{17144EEA-B33E-48ED-A34B-121DFE349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51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3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3">
            <a:extLst>
              <a:ext uri="{FF2B5EF4-FFF2-40B4-BE49-F238E27FC236}">
                <a16:creationId xmlns:a16="http://schemas.microsoft.com/office/drawing/2014/main" id="{D025AC17-65A2-4891-A1F7-4C28806F0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5150" cy="1352550"/>
          </a:xfrm>
          <a:prstGeom prst="rect">
            <a:avLst/>
          </a:prstGeom>
        </p:spPr>
      </p:pic>
      <p:pic>
        <p:nvPicPr>
          <p:cNvPr id="3" name="Bildobjekt 2" descr="En bild som visar clipart&#10;&#10;Automatiskt genererad beskrivning">
            <a:extLst>
              <a:ext uri="{FF2B5EF4-FFF2-40B4-BE49-F238E27FC236}">
                <a16:creationId xmlns:a16="http://schemas.microsoft.com/office/drawing/2014/main" id="{6D962F9C-C508-4B48-9D8D-C1E3EE9EF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2" y="250854"/>
            <a:ext cx="2223984" cy="56155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893B2AB-72AF-4B5B-8500-AEED466B113C}"/>
              </a:ext>
            </a:extLst>
          </p:cNvPr>
          <p:cNvSpPr/>
          <p:nvPr/>
        </p:nvSpPr>
        <p:spPr>
          <a:xfrm>
            <a:off x="130042" y="1479115"/>
            <a:ext cx="3904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>
                <a:cs typeface="Arial" panose="020B0604020202020204" pitchFamily="34" charset="0"/>
              </a:rPr>
              <a:t>Affektiva diagnoser</a:t>
            </a:r>
            <a:endParaRPr lang="sv-SE" sz="36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686F44D-47D3-4EF2-8359-8628492F7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01" y="1683305"/>
            <a:ext cx="3923143" cy="334080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D7FE418-F213-40AB-AD5F-98BC7286CE69}"/>
              </a:ext>
            </a:extLst>
          </p:cNvPr>
          <p:cNvSpPr/>
          <p:nvPr/>
        </p:nvSpPr>
        <p:spPr>
          <a:xfrm>
            <a:off x="130042" y="2252010"/>
            <a:ext cx="47082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cs typeface="Arial" panose="020B0604020202020204" pitchFamily="34" charset="0"/>
              </a:rPr>
              <a:t>Bipolär sjukdom typ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cs typeface="Arial" panose="020B0604020202020204" pitchFamily="34" charset="0"/>
              </a:rPr>
              <a:t>Bipolär sjukdom typ 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cs typeface="Arial" panose="020B0604020202020204" pitchFamily="34" charset="0"/>
              </a:rPr>
              <a:t>Bipolär typ 3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cs typeface="Arial" panose="020B0604020202020204" pitchFamily="34" charset="0"/>
              </a:rPr>
              <a:t>Bipolär typ 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cs typeface="Arial" panose="020B0604020202020204" pitchFamily="34" charset="0"/>
              </a:rPr>
              <a:t>Bipolär typ 5</a:t>
            </a:r>
            <a:br>
              <a:rPr lang="sv-SE" sz="2400" dirty="0">
                <a:cs typeface="Arial" panose="020B0604020202020204" pitchFamily="34" charset="0"/>
              </a:rPr>
            </a:br>
            <a:endParaRPr lang="sv-SE" sz="2400" dirty="0">
              <a:cs typeface="Arial" panose="020B0604020202020204" pitchFamily="34" charset="0"/>
            </a:endParaRPr>
          </a:p>
          <a:p>
            <a:r>
              <a:rPr lang="sv-SE" sz="2400" dirty="0">
                <a:cs typeface="Arial" panose="020B0604020202020204" pitchFamily="34" charset="0"/>
              </a:rPr>
              <a:t>Depressioner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cs typeface="Arial" panose="020B0604020202020204" pitchFamily="34" charset="0"/>
              </a:rPr>
              <a:t>Egentlig depression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>
                <a:cs typeface="Arial" panose="020B0604020202020204" pitchFamily="34" charset="0"/>
              </a:rPr>
              <a:t>Recidivierande</a:t>
            </a:r>
            <a:r>
              <a:rPr lang="sv-SE" sz="2400" dirty="0">
                <a:cs typeface="Arial" panose="020B0604020202020204" pitchFamily="34" charset="0"/>
              </a:rPr>
              <a:t> depression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cs typeface="Arial" panose="020B0604020202020204" pitchFamily="34" charset="0"/>
              </a:rPr>
              <a:t>Utmattningssyndrom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>
                <a:cs typeface="Arial" panose="020B0604020202020204" pitchFamily="34" charset="0"/>
              </a:rPr>
              <a:t>Dystymi</a:t>
            </a:r>
            <a:endParaRPr lang="sv-SE" sz="24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D5225CD-1DE9-41FD-AA6A-FCC18445B47A}"/>
              </a:ext>
            </a:extLst>
          </p:cNvPr>
          <p:cNvSpPr/>
          <p:nvPr/>
        </p:nvSpPr>
        <p:spPr>
          <a:xfrm>
            <a:off x="4770104" y="2125446"/>
            <a:ext cx="29296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cs typeface="Arial" panose="020B0604020202020204" pitchFamily="34" charset="0"/>
              </a:rPr>
              <a:t>Mixed </a:t>
            </a:r>
            <a:r>
              <a:rPr lang="sv-SE" sz="2400" dirty="0" err="1">
                <a:cs typeface="Arial" panose="020B0604020202020204" pitchFamily="34" charset="0"/>
              </a:rPr>
              <a:t>state</a:t>
            </a:r>
            <a:endParaRPr lang="sv-SE" sz="24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>
                <a:cs typeface="Arial" panose="020B0604020202020204" pitchFamily="34" charset="0"/>
              </a:rPr>
              <a:t>Dysforisk</a:t>
            </a:r>
            <a:r>
              <a:rPr lang="sv-SE" sz="2400" dirty="0">
                <a:cs typeface="Arial" panose="020B0604020202020204" pitchFamily="34" charset="0"/>
              </a:rPr>
              <a:t> mani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cs typeface="Arial" panose="020B0604020202020204" pitchFamily="34" charset="0"/>
              </a:rPr>
              <a:t>Rapid </a:t>
            </a:r>
            <a:r>
              <a:rPr lang="sv-SE" sz="2400" dirty="0" err="1">
                <a:cs typeface="Arial" panose="020B0604020202020204" pitchFamily="34" charset="0"/>
              </a:rPr>
              <a:t>cycling</a:t>
            </a:r>
            <a:r>
              <a:rPr lang="sv-SE" sz="2400" dirty="0">
                <a:cs typeface="Arial" panose="020B0604020202020204" pitchFamily="34" charset="0"/>
              </a:rPr>
              <a:t> </a:t>
            </a:r>
          </a:p>
          <a:p>
            <a:r>
              <a:rPr lang="sv-SE" sz="2400" i="1" dirty="0"/>
              <a:t>är ytterligare diagnoskriterier inom bipolär sjukdom.</a:t>
            </a:r>
            <a:endParaRPr lang="sv-SE" sz="24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5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3">
            <a:extLst>
              <a:ext uri="{FF2B5EF4-FFF2-40B4-BE49-F238E27FC236}">
                <a16:creationId xmlns:a16="http://schemas.microsoft.com/office/drawing/2014/main" id="{609798EC-D85C-4C9F-986D-60B5E0758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5150" cy="1352550"/>
          </a:xfrm>
          <a:prstGeom prst="rect">
            <a:avLst/>
          </a:prstGeom>
        </p:spPr>
      </p:pic>
      <p:pic>
        <p:nvPicPr>
          <p:cNvPr id="3" name="Bildobjekt 2" descr="En bild som visar clipart&#10;&#10;Automatiskt genererad beskrivning">
            <a:extLst>
              <a:ext uri="{FF2B5EF4-FFF2-40B4-BE49-F238E27FC236}">
                <a16:creationId xmlns:a16="http://schemas.microsoft.com/office/drawing/2014/main" id="{4FEDD982-14D7-49A1-8D97-B28C55389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2" y="250854"/>
            <a:ext cx="2223984" cy="561556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430A58F9-C673-4E65-AF33-E7C94E52AD50}"/>
              </a:ext>
            </a:extLst>
          </p:cNvPr>
          <p:cNvSpPr txBox="1">
            <a:spLocks/>
          </p:cNvSpPr>
          <p:nvPr/>
        </p:nvSpPr>
        <p:spPr>
          <a:xfrm>
            <a:off x="359545" y="1603404"/>
            <a:ext cx="8229600" cy="687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b="1" dirty="0">
                <a:latin typeface="+mn-lt"/>
                <a:cs typeface="Arial" panose="020B0604020202020204" pitchFamily="34" charset="0"/>
              </a:rPr>
              <a:t>Symptom vid </a:t>
            </a:r>
            <a:r>
              <a:rPr lang="sv-SE" sz="3600" b="1" dirty="0" err="1">
                <a:latin typeface="+mn-lt"/>
                <a:cs typeface="Arial" panose="020B0604020202020204" pitchFamily="34" charset="0"/>
              </a:rPr>
              <a:t>uppåtskov</a:t>
            </a:r>
            <a:endParaRPr lang="sv-SE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C5B07F8-84D5-4F14-9567-628B06051091}"/>
              </a:ext>
            </a:extLst>
          </p:cNvPr>
          <p:cNvSpPr/>
          <p:nvPr/>
        </p:nvSpPr>
        <p:spPr>
          <a:xfrm>
            <a:off x="48827" y="2541293"/>
            <a:ext cx="58193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cs typeface="Arial" panose="020B0604020202020204" pitchFamily="34" charset="0"/>
              </a:rPr>
              <a:t>Mani </a:t>
            </a:r>
            <a:br>
              <a:rPr lang="sv-SE" b="1" dirty="0">
                <a:cs typeface="Arial" panose="020B0604020202020204" pitchFamily="34" charset="0"/>
              </a:rPr>
            </a:br>
            <a:r>
              <a:rPr lang="sv-SE" b="1" dirty="0">
                <a:cs typeface="Arial" panose="020B0604020202020204" pitchFamily="34" charset="0"/>
              </a:rPr>
              <a:t>(Bipolär sjukdom typ 1)</a:t>
            </a:r>
            <a:r>
              <a:rPr lang="sv-SE" dirty="0">
                <a:cs typeface="Arial" panose="020B0604020202020204" pitchFamily="34" charset="0"/>
              </a:rPr>
              <a:t> </a:t>
            </a:r>
            <a:br>
              <a:rPr lang="sv-SE" dirty="0">
                <a:cs typeface="Arial" panose="020B0604020202020204" pitchFamily="34" charset="0"/>
              </a:rPr>
            </a:br>
            <a:r>
              <a:rPr lang="sv-SE" dirty="0">
                <a:cs typeface="Arial" panose="020B0604020202020204" pitchFamily="34" charset="0"/>
              </a:rPr>
              <a:t>Mani en mycket intensivare forn av </a:t>
            </a:r>
            <a:r>
              <a:rPr lang="sv-SE" dirty="0" err="1">
                <a:cs typeface="Arial" panose="020B0604020202020204" pitchFamily="34" charset="0"/>
              </a:rPr>
              <a:t>hypomani</a:t>
            </a:r>
            <a:r>
              <a:rPr lang="sv-SE" dirty="0">
                <a:cs typeface="Arial" panose="020B0604020202020204" pitchFamily="34" charset="0"/>
              </a:rPr>
              <a:t>. </a:t>
            </a:r>
            <a:br>
              <a:rPr lang="sv-SE" dirty="0">
                <a:cs typeface="Arial" panose="020B0604020202020204" pitchFamily="34" charset="0"/>
              </a:rPr>
            </a:br>
            <a:r>
              <a:rPr lang="sv-SE" dirty="0">
                <a:cs typeface="Arial" panose="020B0604020202020204" pitchFamily="34" charset="0"/>
              </a:rPr>
              <a:t>Kan leda till psykos och kräver vård.</a:t>
            </a:r>
          </a:p>
          <a:p>
            <a:endParaRPr lang="sv-SE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Uppstämdhet, aggression eller irritabilitet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Tappar verklighetskontakten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Får storhetsidéer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Sover inte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Kan få vanföreställningar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Hallucinationer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53F1430-A19B-4C14-B389-37A1EB4F7F02}"/>
              </a:ext>
            </a:extLst>
          </p:cNvPr>
          <p:cNvSpPr/>
          <p:nvPr/>
        </p:nvSpPr>
        <p:spPr>
          <a:xfrm>
            <a:off x="5968753" y="246123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 err="1">
                <a:cs typeface="Arial" panose="020B0604020202020204" pitchFamily="34" charset="0"/>
              </a:rPr>
              <a:t>Hypomani</a:t>
            </a:r>
            <a:r>
              <a:rPr lang="sv-SE" b="1" dirty="0">
                <a:cs typeface="Arial" panose="020B0604020202020204" pitchFamily="34" charset="0"/>
              </a:rPr>
              <a:t> </a:t>
            </a:r>
            <a:br>
              <a:rPr lang="sv-SE" b="1" dirty="0">
                <a:cs typeface="Arial" panose="020B0604020202020204" pitchFamily="34" charset="0"/>
              </a:rPr>
            </a:br>
            <a:r>
              <a:rPr lang="sv-SE" b="1" dirty="0">
                <a:cs typeface="Arial" panose="020B0604020202020204" pitchFamily="34" charset="0"/>
              </a:rPr>
              <a:t>(Bipolär sjukdom typ 2)</a:t>
            </a:r>
            <a:r>
              <a:rPr lang="sv-SE" dirty="0">
                <a:cs typeface="Arial" panose="020B0604020202020204" pitchFamily="34" charset="0"/>
              </a:rPr>
              <a:t> </a:t>
            </a:r>
            <a:br>
              <a:rPr lang="sv-SE" dirty="0">
                <a:cs typeface="Arial" panose="020B0604020202020204" pitchFamily="34" charset="0"/>
              </a:rPr>
            </a:br>
            <a:r>
              <a:rPr lang="sv-SE" dirty="0">
                <a:cs typeface="Arial" panose="020B0604020202020204" pitchFamily="34" charset="0"/>
              </a:rPr>
              <a:t>Är en lindrig form av mani. När man är </a:t>
            </a:r>
            <a:r>
              <a:rPr lang="sv-SE" dirty="0" err="1">
                <a:cs typeface="Arial" panose="020B0604020202020204" pitchFamily="34" charset="0"/>
              </a:rPr>
              <a:t>hypoman</a:t>
            </a:r>
            <a:r>
              <a:rPr lang="sv-SE" dirty="0">
                <a:cs typeface="Arial" panose="020B0604020202020204" pitchFamily="34" charset="0"/>
              </a:rPr>
              <a:t> brukar man prata mer än vanligt, tankarna går snabbare, man klarar sig med mindre sömn , är mer energisk och tycker att man mår bättre än vanligt. Man kan oftast sätta upp gränser för vad man gör, men många upplever en som för intensiv. </a:t>
            </a:r>
            <a:endParaRPr lang="sv-SE" b="1" dirty="0">
              <a:cs typeface="Arial" panose="020B0604020202020204" pitchFamily="34" charset="0"/>
            </a:endParaRPr>
          </a:p>
          <a:p>
            <a:endParaRPr lang="sv-SE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Man mår bra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Produktiv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Lättirriterad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Intensiv och speedad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Behöver mindre sömn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Kreativ</a:t>
            </a:r>
          </a:p>
        </p:txBody>
      </p:sp>
    </p:spTree>
    <p:extLst>
      <p:ext uri="{BB962C8B-B14F-4D97-AF65-F5344CB8AC3E}">
        <p14:creationId xmlns:p14="http://schemas.microsoft.com/office/powerpoint/2010/main" val="82799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3">
            <a:extLst>
              <a:ext uri="{FF2B5EF4-FFF2-40B4-BE49-F238E27FC236}">
                <a16:creationId xmlns:a16="http://schemas.microsoft.com/office/drawing/2014/main" id="{055017D1-831A-46F3-A88D-D2C333CA1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5150" cy="1352550"/>
          </a:xfrm>
          <a:prstGeom prst="rect">
            <a:avLst/>
          </a:prstGeom>
        </p:spPr>
      </p:pic>
      <p:pic>
        <p:nvPicPr>
          <p:cNvPr id="3" name="Bildobjekt 2" descr="En bild som visar clipart&#10;&#10;Automatiskt genererad beskrivning">
            <a:extLst>
              <a:ext uri="{FF2B5EF4-FFF2-40B4-BE49-F238E27FC236}">
                <a16:creationId xmlns:a16="http://schemas.microsoft.com/office/drawing/2014/main" id="{075380FD-AC0E-488E-9DA1-E5E87C407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2" y="250854"/>
            <a:ext cx="2223984" cy="56155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27292ED-4FB9-4B35-B116-F60DE782191E}"/>
              </a:ext>
            </a:extLst>
          </p:cNvPr>
          <p:cNvSpPr/>
          <p:nvPr/>
        </p:nvSpPr>
        <p:spPr>
          <a:xfrm>
            <a:off x="104319" y="1603404"/>
            <a:ext cx="5807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>
                <a:cs typeface="Arial" panose="020B0604020202020204" pitchFamily="34" charset="0"/>
              </a:rPr>
              <a:t>Symptom vid depressiva skov</a:t>
            </a:r>
            <a:endParaRPr lang="sv-SE" sz="36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AA2D282-420A-4917-895B-9C8FCCC19795}"/>
              </a:ext>
            </a:extLst>
          </p:cNvPr>
          <p:cNvSpPr/>
          <p:nvPr/>
        </p:nvSpPr>
        <p:spPr>
          <a:xfrm>
            <a:off x="104319" y="2551836"/>
            <a:ext cx="4840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Symptom vid bipolär depression:</a:t>
            </a: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961A8A2-CBDE-478D-A4FD-A0F1624A461D}"/>
              </a:ext>
            </a:extLst>
          </p:cNvPr>
          <p:cNvSpPr/>
          <p:nvPr/>
        </p:nvSpPr>
        <p:spPr>
          <a:xfrm>
            <a:off x="224902" y="3226822"/>
            <a:ext cx="53502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Dålig koncentration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Initiativlöshet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Dålig/ ingen energi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Ångest (ofta värre än själva nedstämdheten)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Sömn rubbningar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Man är hämmad i mimik och 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Man förringar betydelsen av sig själv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Tankarna kretsar ofta kring döden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Ibland kan man bli mer aggressiv/ ha kort stubin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5368093-2795-49BA-ABE9-69EDB7FFF281}"/>
              </a:ext>
            </a:extLst>
          </p:cNvPr>
          <p:cNvSpPr/>
          <p:nvPr/>
        </p:nvSpPr>
        <p:spPr>
          <a:xfrm>
            <a:off x="6445189" y="2551835"/>
            <a:ext cx="5078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cs typeface="Arial" panose="020B0604020202020204" pitchFamily="34" charset="0"/>
              </a:rPr>
              <a:t>Symptom vid egentlig depression: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CAC2387-6A2D-4E92-AAFC-A960BFF474D0}"/>
              </a:ext>
            </a:extLst>
          </p:cNvPr>
          <p:cNvSpPr/>
          <p:nvPr/>
        </p:nvSpPr>
        <p:spPr>
          <a:xfrm>
            <a:off x="6172940" y="3177571"/>
            <a:ext cx="57941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är nedstämd eller ledsen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har tappat intresset för flertalet aktiviteter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kan inte glädjas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har störd sömn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har förlorat eller fått ökad aptit alternativt minskat eller ökat kraftigt i vikt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känner sig extremt trött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har minskad förmåga att tänka, koncentrera sig och fatta beslut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sköter vardagssysslor långsamt och trögt eller är rastlös/kan inte sitta still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känner sig värdelös och hyser obefogade skuldkänslor </a:t>
            </a:r>
          </a:p>
        </p:txBody>
      </p:sp>
    </p:spTree>
    <p:extLst>
      <p:ext uri="{BB962C8B-B14F-4D97-AF65-F5344CB8AC3E}">
        <p14:creationId xmlns:p14="http://schemas.microsoft.com/office/powerpoint/2010/main" val="73966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3">
            <a:extLst>
              <a:ext uri="{FF2B5EF4-FFF2-40B4-BE49-F238E27FC236}">
                <a16:creationId xmlns:a16="http://schemas.microsoft.com/office/drawing/2014/main" id="{1EA9C6FD-1CCB-4E3B-A1B6-2BC7A52B2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5150" cy="1352550"/>
          </a:xfrm>
          <a:prstGeom prst="rect">
            <a:avLst/>
          </a:prstGeom>
        </p:spPr>
      </p:pic>
      <p:pic>
        <p:nvPicPr>
          <p:cNvPr id="3" name="Bildobjekt 2" descr="En bild som visar clipart&#10;&#10;Automatiskt genererad beskrivning">
            <a:extLst>
              <a:ext uri="{FF2B5EF4-FFF2-40B4-BE49-F238E27FC236}">
                <a16:creationId xmlns:a16="http://schemas.microsoft.com/office/drawing/2014/main" id="{36FE712D-CC94-47D8-B965-1B7CC454C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2" y="250854"/>
            <a:ext cx="2223984" cy="56155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D8DDA8D-1585-4D96-BDA6-6630C76063CF}"/>
              </a:ext>
            </a:extLst>
          </p:cNvPr>
          <p:cNvSpPr/>
          <p:nvPr/>
        </p:nvSpPr>
        <p:spPr>
          <a:xfrm>
            <a:off x="8898384" y="1352550"/>
            <a:ext cx="21188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Lokala Balansföreningar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Stockholm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Borås - Sjuhärad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Skåne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Värmland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Uppsala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Västernorrland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Västmanland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Gävleborg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Örebro län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Östergötland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Jämtland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Snart i Sörmland,</a:t>
            </a:r>
            <a:b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Västerbotten och</a:t>
            </a:r>
            <a:b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Göteborg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91041A3-9A6F-4DA2-B9F6-2BB07DF05E95}"/>
              </a:ext>
            </a:extLst>
          </p:cNvPr>
          <p:cNvSpPr/>
          <p:nvPr/>
        </p:nvSpPr>
        <p:spPr>
          <a:xfrm>
            <a:off x="300730" y="1603404"/>
            <a:ext cx="4970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>
                <a:cs typeface="Arial" panose="020B0604020202020204" pitchFamily="34" charset="0"/>
              </a:rPr>
              <a:t>Tillsammans blir vi starkare!</a:t>
            </a:r>
            <a:endParaRPr lang="sv-SE" sz="32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072E98B-287F-4FFD-9BBD-CA38F1350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74" y="3553959"/>
            <a:ext cx="3336966" cy="95249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B96D1FC-4DA2-4C35-B978-59D54F920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078" y="2283598"/>
            <a:ext cx="2533883" cy="1228020"/>
          </a:xfrm>
          <a:prstGeom prst="rect">
            <a:avLst/>
          </a:prstGeom>
        </p:spPr>
      </p:pic>
      <p:pic>
        <p:nvPicPr>
          <p:cNvPr id="8" name="Picture 4" descr="Registercentrum">
            <a:extLst>
              <a:ext uri="{FF2B5EF4-FFF2-40B4-BE49-F238E27FC236}">
                <a16:creationId xmlns:a16="http://schemas.microsoft.com/office/drawing/2014/main" id="{A3432B4F-C7D6-4F3E-9CEE-596E3BF05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95" y="4141552"/>
            <a:ext cx="1790700" cy="8972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44FFC9D-3532-4582-AD2E-5156A2E1D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8827" y="5668734"/>
            <a:ext cx="2042015" cy="762129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16A2E54-FF52-4BCE-9DC6-E27D8A55B1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7180" y="4734367"/>
            <a:ext cx="1253202" cy="1262904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66EF7EDB-149A-42B2-99B2-344FB9520C75}"/>
              </a:ext>
            </a:extLst>
          </p:cNvPr>
          <p:cNvSpPr txBox="1"/>
          <p:nvPr/>
        </p:nvSpPr>
        <p:spPr>
          <a:xfrm>
            <a:off x="2228589" y="6030750"/>
            <a:ext cx="309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Förbättrad diagnostisering av mental hälsa </a:t>
            </a:r>
            <a:br>
              <a:rPr lang="sv-SE" sz="1200" dirty="0"/>
            </a:br>
            <a:r>
              <a:rPr lang="sv-SE" sz="1200" dirty="0"/>
              <a:t>med beskrivande ord och artificiell intelligens 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2027D288-9489-4F8D-8893-C559CA133F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1" y="4929728"/>
            <a:ext cx="1226047" cy="1047750"/>
          </a:xfrm>
          <a:prstGeom prst="rect">
            <a:avLst/>
          </a:prstGeom>
        </p:spPr>
      </p:pic>
      <p:pic>
        <p:nvPicPr>
          <p:cNvPr id="13" name="Picture 2" descr="NSPH">
            <a:extLst>
              <a:ext uri="{FF2B5EF4-FFF2-40B4-BE49-F238E27FC236}">
                <a16:creationId xmlns:a16="http://schemas.microsoft.com/office/drawing/2014/main" id="{394B8B42-5D6A-4FD0-92A8-A54A70687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5" y="2150167"/>
            <a:ext cx="2888842" cy="108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9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3">
            <a:extLst>
              <a:ext uri="{FF2B5EF4-FFF2-40B4-BE49-F238E27FC236}">
                <a16:creationId xmlns:a16="http://schemas.microsoft.com/office/drawing/2014/main" id="{1EA9C6FD-1CCB-4E3B-A1B6-2BC7A52B2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5150" cy="1352550"/>
          </a:xfrm>
          <a:prstGeom prst="rect">
            <a:avLst/>
          </a:prstGeom>
        </p:spPr>
      </p:pic>
      <p:pic>
        <p:nvPicPr>
          <p:cNvPr id="3" name="Bildobjekt 2" descr="En bild som visar clipart&#10;&#10;Automatiskt genererad beskrivning">
            <a:extLst>
              <a:ext uri="{FF2B5EF4-FFF2-40B4-BE49-F238E27FC236}">
                <a16:creationId xmlns:a16="http://schemas.microsoft.com/office/drawing/2014/main" id="{36FE712D-CC94-47D8-B965-1B7CC454C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2" y="250854"/>
            <a:ext cx="2223984" cy="56155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D8DDA8D-1585-4D96-BDA6-6630C76063CF}"/>
              </a:ext>
            </a:extLst>
          </p:cNvPr>
          <p:cNvSpPr/>
          <p:nvPr/>
        </p:nvSpPr>
        <p:spPr>
          <a:xfrm>
            <a:off x="8898384" y="1352550"/>
            <a:ext cx="21188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Lokala Balansföreningar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Stockholm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Borås - Sjuhärad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Skåne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Värmland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Uppsala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Västernorrland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Västmanland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Gävleborg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Örebro län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Östergötland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Jämtland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Snart i Sörmland,</a:t>
            </a:r>
            <a:b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Västerbotten och</a:t>
            </a:r>
            <a:b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Göteborg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91041A3-9A6F-4DA2-B9F6-2BB07DF05E95}"/>
              </a:ext>
            </a:extLst>
          </p:cNvPr>
          <p:cNvSpPr/>
          <p:nvPr/>
        </p:nvSpPr>
        <p:spPr>
          <a:xfrm>
            <a:off x="300730" y="1603404"/>
            <a:ext cx="4970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>
                <a:cs typeface="Arial" panose="020B0604020202020204" pitchFamily="34" charset="0"/>
              </a:rPr>
              <a:t>Tillsammans blir vi starkare!</a:t>
            </a:r>
            <a:endParaRPr lang="sv-SE" sz="32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072E98B-287F-4FFD-9BBD-CA38F1350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74" y="3553959"/>
            <a:ext cx="3336966" cy="95249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B96D1FC-4DA2-4C35-B978-59D54F920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078" y="2283598"/>
            <a:ext cx="2533883" cy="1228020"/>
          </a:xfrm>
          <a:prstGeom prst="rect">
            <a:avLst/>
          </a:prstGeom>
        </p:spPr>
      </p:pic>
      <p:pic>
        <p:nvPicPr>
          <p:cNvPr id="8" name="Picture 4" descr="Registercentrum">
            <a:extLst>
              <a:ext uri="{FF2B5EF4-FFF2-40B4-BE49-F238E27FC236}">
                <a16:creationId xmlns:a16="http://schemas.microsoft.com/office/drawing/2014/main" id="{A3432B4F-C7D6-4F3E-9CEE-596E3BF05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95" y="4141552"/>
            <a:ext cx="1790700" cy="8972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44FFC9D-3532-4582-AD2E-5156A2E1D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8827" y="5668734"/>
            <a:ext cx="2042015" cy="762129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16A2E54-FF52-4BCE-9DC6-E27D8A55B1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7180" y="4734367"/>
            <a:ext cx="1253202" cy="1262904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66EF7EDB-149A-42B2-99B2-344FB9520C75}"/>
              </a:ext>
            </a:extLst>
          </p:cNvPr>
          <p:cNvSpPr txBox="1"/>
          <p:nvPr/>
        </p:nvSpPr>
        <p:spPr>
          <a:xfrm>
            <a:off x="2228589" y="6030750"/>
            <a:ext cx="309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Förbättrad diagnostisering av mental hälsa </a:t>
            </a:r>
            <a:br>
              <a:rPr lang="sv-SE" sz="1200" dirty="0"/>
            </a:br>
            <a:r>
              <a:rPr lang="sv-SE" sz="1200" dirty="0"/>
              <a:t>med beskrivande ord och artificiell intelligens 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2027D288-9489-4F8D-8893-C559CA133F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1" y="4929728"/>
            <a:ext cx="1226047" cy="1047750"/>
          </a:xfrm>
          <a:prstGeom prst="rect">
            <a:avLst/>
          </a:prstGeom>
        </p:spPr>
      </p:pic>
      <p:pic>
        <p:nvPicPr>
          <p:cNvPr id="13" name="Picture 2" descr="NSPH">
            <a:extLst>
              <a:ext uri="{FF2B5EF4-FFF2-40B4-BE49-F238E27FC236}">
                <a16:creationId xmlns:a16="http://schemas.microsoft.com/office/drawing/2014/main" id="{394B8B42-5D6A-4FD0-92A8-A54A70687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5" y="2150167"/>
            <a:ext cx="2888842" cy="108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9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3">
            <a:extLst>
              <a:ext uri="{FF2B5EF4-FFF2-40B4-BE49-F238E27FC236}">
                <a16:creationId xmlns:a16="http://schemas.microsoft.com/office/drawing/2014/main" id="{77CD2C01-36F8-417E-B7FB-147598407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5150" cy="1352550"/>
          </a:xfrm>
          <a:prstGeom prst="rect">
            <a:avLst/>
          </a:prstGeom>
        </p:spPr>
      </p:pic>
      <p:pic>
        <p:nvPicPr>
          <p:cNvPr id="3" name="Bildobjekt 2" descr="En bild som visar clipart&#10;&#10;Automatiskt genererad beskrivning">
            <a:extLst>
              <a:ext uri="{FF2B5EF4-FFF2-40B4-BE49-F238E27FC236}">
                <a16:creationId xmlns:a16="http://schemas.microsoft.com/office/drawing/2014/main" id="{DC304467-BF10-4934-83FD-676ACB6CF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2" y="250854"/>
            <a:ext cx="2223984" cy="56155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B6BFDCA-78BC-4868-9387-6CE068AA7A4F}"/>
              </a:ext>
            </a:extLst>
          </p:cNvPr>
          <p:cNvSpPr/>
          <p:nvPr/>
        </p:nvSpPr>
        <p:spPr>
          <a:xfrm>
            <a:off x="1015013" y="1797552"/>
            <a:ext cx="2776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>
                <a:cs typeface="Arial" panose="020B0604020202020204" pitchFamily="34" charset="0"/>
              </a:rPr>
              <a:t>Det gör vi:</a:t>
            </a:r>
            <a:endParaRPr lang="sv-SE" sz="32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8303CDB-1221-4F91-8E14-9429C26F5897}"/>
              </a:ext>
            </a:extLst>
          </p:cNvPr>
          <p:cNvSpPr/>
          <p:nvPr/>
        </p:nvSpPr>
        <p:spPr>
          <a:xfrm>
            <a:off x="1015013" y="2382327"/>
            <a:ext cx="4000870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Föreläsningar och temakaféer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Studiecirklar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Rådgivning (ej medicinsk)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Promenadgrupp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Samtalsgrupper (Anhöriggrupp)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Intressepolitiskt engagemang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Medlemsbrev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7232361-5189-4391-81E8-08F5AA376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53" y="2382327"/>
            <a:ext cx="585216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6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F8D1082-611B-4DD5-8051-0A5B2BB14211}"/>
              </a:ext>
            </a:extLst>
          </p:cNvPr>
          <p:cNvSpPr/>
          <p:nvPr/>
        </p:nvSpPr>
        <p:spPr>
          <a:xfrm>
            <a:off x="889204" y="1859417"/>
            <a:ext cx="2388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>
                <a:cs typeface="Arial" panose="020B0604020202020204" pitchFamily="34" charset="0"/>
              </a:rPr>
              <a:t>Medlemskap</a:t>
            </a:r>
            <a:endParaRPr lang="sv-SE" sz="3200" dirty="0"/>
          </a:p>
        </p:txBody>
      </p:sp>
      <p:pic>
        <p:nvPicPr>
          <p:cNvPr id="3" name="Platshållare för innehåll 3">
            <a:extLst>
              <a:ext uri="{FF2B5EF4-FFF2-40B4-BE49-F238E27FC236}">
                <a16:creationId xmlns:a16="http://schemas.microsoft.com/office/drawing/2014/main" id="{F46BC38D-75B1-4421-867E-58BF81FC6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5150" cy="1352550"/>
          </a:xfrm>
          <a:prstGeom prst="rect">
            <a:avLst/>
          </a:prstGeom>
        </p:spPr>
      </p:pic>
      <p:pic>
        <p:nvPicPr>
          <p:cNvPr id="4" name="Bildobjekt 3" descr="En bild som visar clipart&#10;&#10;Automatiskt genererad beskrivning">
            <a:extLst>
              <a:ext uri="{FF2B5EF4-FFF2-40B4-BE49-F238E27FC236}">
                <a16:creationId xmlns:a16="http://schemas.microsoft.com/office/drawing/2014/main" id="{762D68FA-0E6A-4437-B748-2F5453D21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2" y="250854"/>
            <a:ext cx="2223984" cy="56155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EECF336-E300-4135-8842-5D6BE80ABBA0}"/>
              </a:ext>
            </a:extLst>
          </p:cNvPr>
          <p:cNvSpPr/>
          <p:nvPr/>
        </p:nvSpPr>
        <p:spPr>
          <a:xfrm>
            <a:off x="889204" y="2606855"/>
            <a:ext cx="56092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Riksförbundet har cirka 1000 medlemmar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Medlemsavgift är 200 kr per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Familjemedlemskap 100 kronor per år och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Gemenskap – du är inte ensam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Fakta om sjukdomarna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Senaste nyheter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Föreningsstöd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Medlemsbrev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9041D2D-F0B9-4759-B042-0CE028BEA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89" y="2188460"/>
            <a:ext cx="5166212" cy="3188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460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clipart&#10;&#10;Automatiskt genererad beskrivning">
            <a:extLst>
              <a:ext uri="{FF2B5EF4-FFF2-40B4-BE49-F238E27FC236}">
                <a16:creationId xmlns:a16="http://schemas.microsoft.com/office/drawing/2014/main" id="{E56B4335-AD9E-41F7-A989-19C337635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2" y="250854"/>
            <a:ext cx="2223984" cy="56155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0527EFE-DD3C-40E0-B434-B95B4902BAFF}"/>
              </a:ext>
            </a:extLst>
          </p:cNvPr>
          <p:cNvSpPr/>
          <p:nvPr/>
        </p:nvSpPr>
        <p:spPr>
          <a:xfrm>
            <a:off x="339171" y="1605534"/>
            <a:ext cx="3669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>
                <a:cs typeface="Arial" panose="020B0604020202020204" pitchFamily="34" charset="0"/>
              </a:rPr>
              <a:t>Webb &amp; Facebook</a:t>
            </a:r>
            <a:endParaRPr lang="sv-SE" sz="36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6F0AAA1-1FB6-439D-B4F3-0BE3BA237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04" y="1605534"/>
            <a:ext cx="3563888" cy="125396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D7D9616-4603-4167-AF35-124135211257}"/>
              </a:ext>
            </a:extLst>
          </p:cNvPr>
          <p:cNvSpPr/>
          <p:nvPr/>
        </p:nvSpPr>
        <p:spPr>
          <a:xfrm>
            <a:off x="339171" y="2385235"/>
            <a:ext cx="623680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700" dirty="0">
                <a:cs typeface="Arial" panose="020B0604020202020204" pitchFamily="34" charset="0"/>
              </a:rPr>
              <a:t>www.balansriks.se</a:t>
            </a:r>
          </a:p>
          <a:p>
            <a:r>
              <a:rPr lang="sv-SE" sz="1700" dirty="0">
                <a:cs typeface="Arial" panose="020B0604020202020204" pitchFamily="34" charset="0"/>
              </a:rPr>
              <a:t>Facebook: Riksförbundet Balans </a:t>
            </a:r>
          </a:p>
          <a:p>
            <a:r>
              <a:rPr lang="sv-SE" sz="1700" dirty="0">
                <a:cs typeface="Arial" panose="020B0604020202020204" pitchFamily="34" charset="0"/>
              </a:rPr>
              <a:t>info@balansriks.se </a:t>
            </a:r>
            <a:br>
              <a:rPr lang="sv-SE" sz="1700" dirty="0">
                <a:cs typeface="Arial" panose="020B0604020202020204" pitchFamily="34" charset="0"/>
              </a:rPr>
            </a:br>
            <a:br>
              <a:rPr lang="sv-SE" sz="1700" dirty="0">
                <a:cs typeface="Arial" panose="020B0604020202020204" pitchFamily="34" charset="0"/>
              </a:rPr>
            </a:br>
            <a:r>
              <a:rPr lang="sv-SE" sz="1700" dirty="0"/>
              <a:t>Ordförande Simone Gynnemo</a:t>
            </a:r>
            <a:br>
              <a:rPr lang="sv-SE" sz="1700" dirty="0"/>
            </a:br>
            <a:r>
              <a:rPr lang="sv-SE" sz="1700" dirty="0"/>
              <a:t>070-430 58 54</a:t>
            </a:r>
          </a:p>
          <a:p>
            <a:br>
              <a:rPr lang="sv-SE" sz="1700" dirty="0"/>
            </a:br>
            <a:r>
              <a:rPr lang="sv-SE" sz="1700" dirty="0"/>
              <a:t>Extern kommunikatör Johanna Höst</a:t>
            </a:r>
          </a:p>
          <a:p>
            <a:r>
              <a:rPr lang="sv-SE" sz="1700" dirty="0"/>
              <a:t>Presskontakt, intressepolitik, marknadsföring, webbutveckling</a:t>
            </a:r>
            <a:br>
              <a:rPr lang="sv-SE" sz="1700" dirty="0"/>
            </a:br>
            <a:r>
              <a:rPr lang="sv-SE" sz="1700" dirty="0"/>
              <a:t>070-977 82 64</a:t>
            </a:r>
          </a:p>
          <a:p>
            <a:endParaRPr lang="sv-SE" sz="1700" dirty="0"/>
          </a:p>
          <a:p>
            <a:r>
              <a:rPr lang="sv-SE" sz="1700" dirty="0"/>
              <a:t>Intern kommunikatör Mariah Levicsek</a:t>
            </a:r>
          </a:p>
          <a:p>
            <a:r>
              <a:rPr lang="sv-SE" sz="1700" dirty="0"/>
              <a:t>Kontaktperson för lokalföreningarna och anhörigprojektet, verksamhetsutveckling, ansvarig för sociala medier och medlemsregistret</a:t>
            </a:r>
          </a:p>
          <a:p>
            <a:r>
              <a:rPr lang="sv-SE" sz="1700" dirty="0"/>
              <a:t>070-143 30 82</a:t>
            </a:r>
          </a:p>
          <a:p>
            <a:endParaRPr lang="sv-SE" sz="2400" dirty="0">
              <a:cs typeface="Arial" panose="020B0604020202020204" pitchFamily="34" charset="0"/>
            </a:endParaRPr>
          </a:p>
        </p:txBody>
      </p:sp>
      <p:pic>
        <p:nvPicPr>
          <p:cNvPr id="20" name="Bildobjekt 19" descr="En bild som visar clipart&#10;&#10;Automatiskt genererad beskrivning">
            <a:extLst>
              <a:ext uri="{FF2B5EF4-FFF2-40B4-BE49-F238E27FC236}">
                <a16:creationId xmlns:a16="http://schemas.microsoft.com/office/drawing/2014/main" id="{1F637E4E-B209-46A8-BEEC-4BE0727F3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1" y="317539"/>
            <a:ext cx="2223984" cy="561556"/>
          </a:xfrm>
          <a:prstGeom prst="rect">
            <a:avLst/>
          </a:prstGeom>
        </p:spPr>
      </p:pic>
      <p:pic>
        <p:nvPicPr>
          <p:cNvPr id="25" name="Platshållare för innehåll 3">
            <a:extLst>
              <a:ext uri="{FF2B5EF4-FFF2-40B4-BE49-F238E27FC236}">
                <a16:creationId xmlns:a16="http://schemas.microsoft.com/office/drawing/2014/main" id="{90E75CA1-2761-4422-BC2F-EB0E1A17A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5150" cy="1352550"/>
          </a:xfrm>
          <a:prstGeom prst="rect">
            <a:avLst/>
          </a:prstGeom>
        </p:spPr>
      </p:pic>
      <p:pic>
        <p:nvPicPr>
          <p:cNvPr id="26" name="Bildobjekt 25" descr="En bild som visar clipart&#10;&#10;Automatiskt genererad beskrivning">
            <a:extLst>
              <a:ext uri="{FF2B5EF4-FFF2-40B4-BE49-F238E27FC236}">
                <a16:creationId xmlns:a16="http://schemas.microsoft.com/office/drawing/2014/main" id="{BD667557-17FF-416C-BEDE-EE9DD67CA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2" y="403254"/>
            <a:ext cx="2223984" cy="5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52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Bredbild</PresentationFormat>
  <Paragraphs>127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Balans</dc:creator>
  <cp:lastModifiedBy>Mariah Levicsek</cp:lastModifiedBy>
  <cp:revision>3</cp:revision>
  <dcterms:created xsi:type="dcterms:W3CDTF">2019-03-19T12:37:08Z</dcterms:created>
  <dcterms:modified xsi:type="dcterms:W3CDTF">2020-04-07T08:43:57Z</dcterms:modified>
</cp:coreProperties>
</file>