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7" r:id="rId2"/>
    <p:sldId id="318" r:id="rId3"/>
    <p:sldId id="320" r:id="rId4"/>
    <p:sldId id="319" r:id="rId5"/>
    <p:sldId id="321" r:id="rId6"/>
    <p:sldId id="322"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43" r:id="rId21"/>
    <p:sldId id="337" r:id="rId22"/>
    <p:sldId id="342" r:id="rId23"/>
    <p:sldId id="338" r:id="rId24"/>
    <p:sldId id="341" r:id="rId25"/>
    <p:sldId id="339" r:id="rId26"/>
    <p:sldId id="340"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DB5D-F167-4CE6-8E90-8F71C75454ED}" type="datetimeFigureOut">
              <a:rPr lang="sv-SE" smtClean="0"/>
              <a:t>2019-10-10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8674B-902A-4ADA-8247-EA98BAFDCFE5}" type="slidenum">
              <a:rPr lang="sv-SE" smtClean="0"/>
              <a:t>‹#›</a:t>
            </a:fld>
            <a:endParaRPr lang="sv-SE"/>
          </a:p>
        </p:txBody>
      </p:sp>
    </p:spTree>
    <p:extLst>
      <p:ext uri="{BB962C8B-B14F-4D97-AF65-F5344CB8AC3E}">
        <p14:creationId xmlns:p14="http://schemas.microsoft.com/office/powerpoint/2010/main" val="116583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38674B-902A-4ADA-8247-EA98BAFDCFE5}" type="slidenum">
              <a:rPr lang="sv-SE" smtClean="0"/>
              <a:t>5</a:t>
            </a:fld>
            <a:endParaRPr lang="sv-SE"/>
          </a:p>
        </p:txBody>
      </p:sp>
    </p:spTree>
    <p:extLst>
      <p:ext uri="{BB962C8B-B14F-4D97-AF65-F5344CB8AC3E}">
        <p14:creationId xmlns:p14="http://schemas.microsoft.com/office/powerpoint/2010/main" val="366534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38674B-902A-4ADA-8247-EA98BAFDCFE5}" type="slidenum">
              <a:rPr lang="sv-SE" smtClean="0"/>
              <a:t>11</a:t>
            </a:fld>
            <a:endParaRPr lang="sv-SE"/>
          </a:p>
        </p:txBody>
      </p:sp>
    </p:spTree>
    <p:extLst>
      <p:ext uri="{BB962C8B-B14F-4D97-AF65-F5344CB8AC3E}">
        <p14:creationId xmlns:p14="http://schemas.microsoft.com/office/powerpoint/2010/main" val="109309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38674B-902A-4ADA-8247-EA98BAFDCFE5}" type="slidenum">
              <a:rPr lang="sv-SE" smtClean="0"/>
              <a:t>22</a:t>
            </a:fld>
            <a:endParaRPr lang="sv-SE"/>
          </a:p>
        </p:txBody>
      </p:sp>
    </p:spTree>
    <p:extLst>
      <p:ext uri="{BB962C8B-B14F-4D97-AF65-F5344CB8AC3E}">
        <p14:creationId xmlns:p14="http://schemas.microsoft.com/office/powerpoint/2010/main" val="256611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1237142-8C68-40BB-9010-6EFAA9F2A2FA}"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66964251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237142-8C68-40BB-9010-6EFAA9F2A2FA}"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47968906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237142-8C68-40BB-9010-6EFAA9F2A2FA}"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262722486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237142-8C68-40BB-9010-6EFAA9F2A2FA}"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306868653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1237142-8C68-40BB-9010-6EFAA9F2A2FA}"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103307922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1237142-8C68-40BB-9010-6EFAA9F2A2FA}"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268142998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1237142-8C68-40BB-9010-6EFAA9F2A2FA}" type="datetimeFigureOut">
              <a:rPr lang="sv-SE" smtClean="0"/>
              <a:t>2019-10-10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330832129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1237142-8C68-40BB-9010-6EFAA9F2A2FA}" type="datetimeFigureOut">
              <a:rPr lang="sv-SE" smtClean="0"/>
              <a:t>2019-10-10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284688265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1237142-8C68-40BB-9010-6EFAA9F2A2FA}" type="datetimeFigureOut">
              <a:rPr lang="sv-SE" smtClean="0"/>
              <a:t>2019-10-10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326702770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1237142-8C68-40BB-9010-6EFAA9F2A2FA}"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18352850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1237142-8C68-40BB-9010-6EFAA9F2A2FA}"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2FC88A0-20BD-41AB-ADCC-FCD96CCF2E84}" type="slidenum">
              <a:rPr lang="sv-SE" smtClean="0"/>
              <a:t>‹#›</a:t>
            </a:fld>
            <a:endParaRPr lang="sv-SE"/>
          </a:p>
        </p:txBody>
      </p:sp>
    </p:spTree>
    <p:extLst>
      <p:ext uri="{BB962C8B-B14F-4D97-AF65-F5344CB8AC3E}">
        <p14:creationId xmlns:p14="http://schemas.microsoft.com/office/powerpoint/2010/main" val="21412519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37142-8C68-40BB-9010-6EFAA9F2A2FA}" type="datetimeFigureOut">
              <a:rPr lang="sv-SE" smtClean="0"/>
              <a:t>2019-10-10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C88A0-20BD-41AB-ADCC-FCD96CCF2E84}" type="slidenum">
              <a:rPr lang="sv-SE" smtClean="0"/>
              <a:t>‹#›</a:t>
            </a:fld>
            <a:endParaRPr lang="sv-SE"/>
          </a:p>
        </p:txBody>
      </p:sp>
    </p:spTree>
    <p:extLst>
      <p:ext uri="{BB962C8B-B14F-4D97-AF65-F5344CB8AC3E}">
        <p14:creationId xmlns:p14="http://schemas.microsoft.com/office/powerpoint/2010/main" val="27394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glasögon, slips&#10;&#10;Automatiskt genererad beskrivning">
            <a:extLst>
              <a:ext uri="{FF2B5EF4-FFF2-40B4-BE49-F238E27FC236}">
                <a16:creationId xmlns:a16="http://schemas.microsoft.com/office/drawing/2014/main" id="{1871E5A3-6F4B-48A9-B6DE-44C368A68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180" y="0"/>
            <a:ext cx="8846820"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05081" y="5271796"/>
            <a:ext cx="6561776" cy="1184337"/>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solidFill>
                <a:schemeClr val="tx1"/>
              </a:solidFill>
            </a:endParaRPr>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1847107" y="4516610"/>
            <a:ext cx="3561937" cy="523220"/>
          </a:xfrm>
          <a:prstGeom prst="rect">
            <a:avLst/>
          </a:prstGeom>
          <a:noFill/>
        </p:spPr>
        <p:txBody>
          <a:bodyPr wrap="square" rtlCol="0">
            <a:spAutoFit/>
          </a:bodyPr>
          <a:lstStyle/>
          <a:p>
            <a:r>
              <a:rPr lang="sv-SE" sz="2800" dirty="0">
                <a:solidFill>
                  <a:schemeClr val="tx1">
                    <a:lumMod val="75000"/>
                    <a:lumOff val="25000"/>
                  </a:schemeClr>
                </a:solidFill>
              </a:rPr>
              <a:t>ARVID LAGERCRANTZ </a:t>
            </a:r>
          </a:p>
        </p:txBody>
      </p:sp>
      <p:sp>
        <p:nvSpPr>
          <p:cNvPr id="7" name="textruta 6">
            <a:extLst>
              <a:ext uri="{FF2B5EF4-FFF2-40B4-BE49-F238E27FC236}">
                <a16:creationId xmlns:a16="http://schemas.microsoft.com/office/drawing/2014/main" id="{CBA62B2B-61AF-426D-A323-041782A20EC3}"/>
              </a:ext>
            </a:extLst>
          </p:cNvPr>
          <p:cNvSpPr txBox="1"/>
          <p:nvPr/>
        </p:nvSpPr>
        <p:spPr>
          <a:xfrm>
            <a:off x="274122" y="2334728"/>
            <a:ext cx="6707909" cy="2062103"/>
          </a:xfrm>
          <a:prstGeom prst="rect">
            <a:avLst/>
          </a:prstGeom>
          <a:noFill/>
        </p:spPr>
        <p:txBody>
          <a:bodyPr wrap="square" rtlCol="0">
            <a:spAutoFit/>
          </a:bodyPr>
          <a:lstStyle/>
          <a:p>
            <a:pPr algn="ctr"/>
            <a:r>
              <a:rPr lang="sv-SE" sz="3200" i="1" dirty="0">
                <a:solidFill>
                  <a:schemeClr val="tx1">
                    <a:lumMod val="65000"/>
                    <a:lumOff val="35000"/>
                  </a:schemeClr>
                </a:solidFill>
              </a:rPr>
              <a:t>”Inom mig finns bilden etsad av att jag är dålig, misslyckad.</a:t>
            </a:r>
            <a:br>
              <a:rPr lang="sv-SE" sz="3200" i="1" dirty="0">
                <a:solidFill>
                  <a:schemeClr val="tx1">
                    <a:lumMod val="65000"/>
                    <a:lumOff val="35000"/>
                  </a:schemeClr>
                </a:solidFill>
              </a:rPr>
            </a:br>
            <a:r>
              <a:rPr lang="sv-SE" sz="3200" i="1" dirty="0">
                <a:solidFill>
                  <a:schemeClr val="tx1">
                    <a:lumMod val="65000"/>
                    <a:lumOff val="35000"/>
                  </a:schemeClr>
                </a:solidFill>
              </a:rPr>
              <a:t>Bevis på motsatsen gör mig orolig.</a:t>
            </a:r>
            <a:br>
              <a:rPr lang="sv-SE" sz="3200" i="1" dirty="0">
                <a:solidFill>
                  <a:schemeClr val="tx1">
                    <a:lumMod val="65000"/>
                    <a:lumOff val="35000"/>
                  </a:schemeClr>
                </a:solidFill>
              </a:rPr>
            </a:br>
            <a:r>
              <a:rPr lang="sv-SE" sz="3200" i="1" dirty="0">
                <a:solidFill>
                  <a:schemeClr val="tx1">
                    <a:lumMod val="65000"/>
                    <a:lumOff val="35000"/>
                  </a:schemeClr>
                </a:solidFill>
              </a:rPr>
              <a:t>Hej, jag måste hejda mig!”</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5388429"/>
            <a:ext cx="6546602" cy="923330"/>
          </a:xfrm>
          <a:prstGeom prst="rect">
            <a:avLst/>
          </a:prstGeom>
          <a:noFill/>
        </p:spPr>
        <p:txBody>
          <a:bodyPr wrap="square" rtlCol="0">
            <a:spAutoFit/>
          </a:bodyPr>
          <a:lstStyle/>
          <a:p>
            <a:pPr algn="ctr"/>
            <a:r>
              <a:rPr lang="sv-SE" dirty="0"/>
              <a:t>Utåt sett var han en av våra tyngsta reportrar, författare och VD för Sveriges Radio. Bakom framgången gömde sig den psykiska sjukdom som han avslöjar i sin bok, Mitt galna liv.</a:t>
            </a:r>
          </a:p>
        </p:txBody>
      </p:sp>
    </p:spTree>
    <p:extLst>
      <p:ext uri="{BB962C8B-B14F-4D97-AF65-F5344CB8AC3E}">
        <p14:creationId xmlns:p14="http://schemas.microsoft.com/office/powerpoint/2010/main" val="1690251820"/>
      </p:ext>
    </p:extLst>
  </p:cSld>
  <p:clrMapOvr>
    <a:masterClrMapping/>
  </p:clrMapOvr>
  <mc:AlternateContent xmlns:mc="http://schemas.openxmlformats.org/markup-compatibility/2006">
    <mc:Choice xmlns:p14="http://schemas.microsoft.com/office/powerpoint/2010/main" Requires="p14">
      <p:transition spd="slow" p14:dur="3000" advTm="10874">
        <p14:reveal/>
      </p:transition>
    </mc:Choice>
    <mc:Fallback>
      <p:transition spd="slow" advTm="1087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inomhus, vägg&#10;&#10;Automatiskt genererad beskrivning">
            <a:extLst>
              <a:ext uri="{FF2B5EF4-FFF2-40B4-BE49-F238E27FC236}">
                <a16:creationId xmlns:a16="http://schemas.microsoft.com/office/drawing/2014/main" id="{31ABAC11-345D-4366-9DF8-27A5F6691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250854"/>
            <a:ext cx="5829300" cy="6657975"/>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35635" y="4759337"/>
            <a:ext cx="6561776" cy="1182698"/>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91515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3978730"/>
            <a:ext cx="6497782" cy="523220"/>
          </a:xfrm>
          <a:prstGeom prst="rect">
            <a:avLst/>
          </a:prstGeom>
          <a:noFill/>
        </p:spPr>
        <p:txBody>
          <a:bodyPr wrap="square" rtlCol="0">
            <a:spAutoFit/>
          </a:bodyPr>
          <a:lstStyle/>
          <a:p>
            <a:pPr algn="ctr"/>
            <a:r>
              <a:rPr lang="sv-SE" sz="2800" dirty="0">
                <a:solidFill>
                  <a:schemeClr val="tx1">
                    <a:lumMod val="75000"/>
                    <a:lumOff val="25000"/>
                  </a:schemeClr>
                </a:solidFill>
              </a:rPr>
              <a:t>STING</a:t>
            </a:r>
          </a:p>
        </p:txBody>
      </p:sp>
      <p:sp>
        <p:nvSpPr>
          <p:cNvPr id="7" name="textruta 6">
            <a:extLst>
              <a:ext uri="{FF2B5EF4-FFF2-40B4-BE49-F238E27FC236}">
                <a16:creationId xmlns:a16="http://schemas.microsoft.com/office/drawing/2014/main" id="{CBA62B2B-61AF-426D-A323-041782A20EC3}"/>
              </a:ext>
            </a:extLst>
          </p:cNvPr>
          <p:cNvSpPr txBox="1"/>
          <p:nvPr/>
        </p:nvSpPr>
        <p:spPr>
          <a:xfrm>
            <a:off x="274123" y="2334728"/>
            <a:ext cx="6839372" cy="1569660"/>
          </a:xfrm>
          <a:prstGeom prst="rect">
            <a:avLst/>
          </a:prstGeom>
          <a:noFill/>
        </p:spPr>
        <p:txBody>
          <a:bodyPr wrap="square" rtlCol="0">
            <a:spAutoFit/>
          </a:bodyPr>
          <a:lstStyle/>
          <a:p>
            <a:pPr algn="ctr"/>
            <a:r>
              <a:rPr lang="sv-SE" sz="3200" i="1" dirty="0">
                <a:solidFill>
                  <a:schemeClr val="tx1">
                    <a:lumMod val="65000"/>
                    <a:lumOff val="35000"/>
                  </a:schemeClr>
                </a:solidFill>
              </a:rPr>
              <a:t>”I </a:t>
            </a:r>
            <a:r>
              <a:rPr lang="sv-SE" sz="3200" i="1" dirty="0" err="1">
                <a:solidFill>
                  <a:schemeClr val="tx1">
                    <a:lumMod val="65000"/>
                    <a:lumOff val="35000"/>
                  </a:schemeClr>
                </a:solidFill>
              </a:rPr>
              <a:t>was</a:t>
            </a:r>
            <a:r>
              <a:rPr lang="sv-SE" sz="3200" i="1" dirty="0">
                <a:solidFill>
                  <a:schemeClr val="tx1">
                    <a:lumMod val="65000"/>
                    <a:lumOff val="35000"/>
                  </a:schemeClr>
                </a:solidFill>
              </a:rPr>
              <a:t> suicidal … I </a:t>
            </a:r>
            <a:r>
              <a:rPr lang="sv-SE" sz="3200" i="1" dirty="0" err="1">
                <a:solidFill>
                  <a:schemeClr val="tx1">
                    <a:lumMod val="65000"/>
                    <a:lumOff val="35000"/>
                  </a:schemeClr>
                </a:solidFill>
              </a:rPr>
              <a:t>was</a:t>
            </a:r>
            <a:r>
              <a:rPr lang="sv-SE" sz="3200" i="1" dirty="0">
                <a:solidFill>
                  <a:schemeClr val="tx1">
                    <a:lumMod val="65000"/>
                    <a:lumOff val="35000"/>
                  </a:schemeClr>
                </a:solidFill>
              </a:rPr>
              <a:t> </a:t>
            </a:r>
            <a:r>
              <a:rPr lang="sv-SE" sz="3200" i="1" dirty="0" err="1">
                <a:solidFill>
                  <a:schemeClr val="tx1">
                    <a:lumMod val="65000"/>
                    <a:lumOff val="35000"/>
                  </a:schemeClr>
                </a:solidFill>
              </a:rPr>
              <a:t>manic</a:t>
            </a:r>
            <a:r>
              <a:rPr lang="sv-SE" sz="3200" i="1" dirty="0">
                <a:solidFill>
                  <a:schemeClr val="tx1">
                    <a:lumMod val="65000"/>
                    <a:lumOff val="35000"/>
                  </a:schemeClr>
                </a:solidFill>
              </a:rPr>
              <a:t>-depressive and I just </a:t>
            </a:r>
            <a:r>
              <a:rPr lang="sv-SE" sz="3200" i="1" dirty="0" err="1">
                <a:solidFill>
                  <a:schemeClr val="tx1">
                    <a:lumMod val="65000"/>
                    <a:lumOff val="35000"/>
                  </a:schemeClr>
                </a:solidFill>
              </a:rPr>
              <a:t>wasn´t</a:t>
            </a:r>
            <a:r>
              <a:rPr lang="sv-SE" sz="3200" i="1" dirty="0">
                <a:solidFill>
                  <a:schemeClr val="tx1">
                    <a:lumMod val="65000"/>
                    <a:lumOff val="35000"/>
                  </a:schemeClr>
                </a:solidFill>
              </a:rPr>
              <a:t> </a:t>
            </a:r>
            <a:r>
              <a:rPr lang="sv-SE" sz="3200" i="1" dirty="0" err="1">
                <a:solidFill>
                  <a:schemeClr val="tx1">
                    <a:lumMod val="65000"/>
                    <a:lumOff val="35000"/>
                  </a:schemeClr>
                </a:solidFill>
              </a:rPr>
              <a:t>chemically</a:t>
            </a:r>
            <a:r>
              <a:rPr lang="sv-SE" sz="3200" i="1" dirty="0">
                <a:solidFill>
                  <a:schemeClr val="tx1">
                    <a:lumMod val="65000"/>
                    <a:lumOff val="35000"/>
                  </a:schemeClr>
                </a:solidFill>
              </a:rPr>
              <a:t> </a:t>
            </a:r>
            <a:r>
              <a:rPr lang="sv-SE" sz="3200" i="1" dirty="0" err="1">
                <a:solidFill>
                  <a:schemeClr val="tx1">
                    <a:lumMod val="65000"/>
                    <a:lumOff val="35000"/>
                  </a:schemeClr>
                </a:solidFill>
              </a:rPr>
              <a:t>balanced</a:t>
            </a:r>
            <a:r>
              <a:rPr lang="sv-SE" sz="3200" i="1" dirty="0">
                <a:solidFill>
                  <a:schemeClr val="tx1">
                    <a:lumMod val="65000"/>
                    <a:lumOff val="35000"/>
                  </a:schemeClr>
                </a:solidFill>
              </a:rPr>
              <a:t> </a:t>
            </a:r>
            <a:r>
              <a:rPr lang="sv-SE" sz="3200" i="1" dirty="0" err="1">
                <a:solidFill>
                  <a:schemeClr val="tx1">
                    <a:lumMod val="65000"/>
                    <a:lumOff val="35000"/>
                  </a:schemeClr>
                </a:solidFill>
              </a:rPr>
              <a:t>enough</a:t>
            </a:r>
            <a:r>
              <a:rPr lang="sv-SE" sz="3200" i="1" dirty="0">
                <a:solidFill>
                  <a:schemeClr val="tx1">
                    <a:lumMod val="65000"/>
                    <a:lumOff val="35000"/>
                  </a:schemeClr>
                </a:solidFill>
              </a:rPr>
              <a:t> to </a:t>
            </a:r>
            <a:r>
              <a:rPr lang="sv-SE" sz="3200" i="1" dirty="0" err="1">
                <a:solidFill>
                  <a:schemeClr val="tx1">
                    <a:lumMod val="65000"/>
                    <a:lumOff val="35000"/>
                  </a:schemeClr>
                </a:solidFill>
              </a:rPr>
              <a:t>enjoy</a:t>
            </a:r>
            <a:r>
              <a:rPr lang="sv-SE" sz="3200" i="1" dirty="0">
                <a:solidFill>
                  <a:schemeClr val="tx1">
                    <a:lumMod val="65000"/>
                    <a:lumOff val="35000"/>
                  </a:schemeClr>
                </a:solidFill>
              </a:rPr>
              <a:t> it”</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850549"/>
            <a:ext cx="6546602" cy="1000274"/>
          </a:xfrm>
          <a:prstGeom prst="rect">
            <a:avLst/>
          </a:prstGeom>
          <a:noFill/>
        </p:spPr>
        <p:txBody>
          <a:bodyPr wrap="square" rtlCol="0">
            <a:spAutoFit/>
          </a:bodyPr>
          <a:lstStyle/>
          <a:p>
            <a:pPr algn="ctr">
              <a:spcBef>
                <a:spcPts val="600"/>
              </a:spcBef>
            </a:pPr>
            <a:r>
              <a:rPr lang="sv-SE" dirty="0"/>
              <a:t>Gordon Matthew Thomas </a:t>
            </a:r>
            <a:r>
              <a:rPr lang="sv-SE" dirty="0" err="1"/>
              <a:t>Sumner</a:t>
            </a:r>
            <a:r>
              <a:rPr lang="sv-SE" dirty="0"/>
              <a:t> CBE, mer känd som Sting, är en brittisk musiker, kompositör, skådespelare och filantrop. </a:t>
            </a:r>
          </a:p>
          <a:p>
            <a:pPr algn="ctr">
              <a:spcBef>
                <a:spcPts val="600"/>
              </a:spcBef>
            </a:pPr>
            <a:r>
              <a:rPr lang="sv-SE" dirty="0"/>
              <a:t>Före solokarriären var Sting basist och sångare i gruppen The Police.  </a:t>
            </a:r>
          </a:p>
        </p:txBody>
      </p:sp>
    </p:spTree>
    <p:extLst>
      <p:ext uri="{BB962C8B-B14F-4D97-AF65-F5344CB8AC3E}">
        <p14:creationId xmlns:p14="http://schemas.microsoft.com/office/powerpoint/2010/main" val="3759237496"/>
      </p:ext>
    </p:extLst>
  </p:cSld>
  <p:clrMapOvr>
    <a:masterClrMapping/>
  </p:clrMapOvr>
  <mc:AlternateContent xmlns:mc="http://schemas.openxmlformats.org/markup-compatibility/2006">
    <mc:Choice xmlns:p14="http://schemas.microsoft.com/office/powerpoint/2010/main" Requires="p14">
      <p:transition spd="slow" p14:dur="3000" advTm="11150">
        <p14:reveal/>
      </p:transition>
    </mc:Choice>
    <mc:Fallback>
      <p:transition spd="slow" advTm="1115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vägg, slips&#10;&#10;Automatiskt genererad beskrivning">
            <a:extLst>
              <a:ext uri="{FF2B5EF4-FFF2-40B4-BE49-F238E27FC236}">
                <a16:creationId xmlns:a16="http://schemas.microsoft.com/office/drawing/2014/main" id="{B45FFC35-F0D5-46D2-9A11-973045BB9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824" y="19049"/>
            <a:ext cx="6546601" cy="6842871"/>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5922203"/>
            <a:ext cx="6561776" cy="523220"/>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7096593"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562042" y="5256195"/>
            <a:ext cx="6355995" cy="523220"/>
          </a:xfrm>
          <a:prstGeom prst="rect">
            <a:avLst/>
          </a:prstGeom>
          <a:noFill/>
        </p:spPr>
        <p:txBody>
          <a:bodyPr wrap="square" rtlCol="0">
            <a:spAutoFit/>
          </a:bodyPr>
          <a:lstStyle/>
          <a:p>
            <a:pPr algn="ctr"/>
            <a:r>
              <a:rPr lang="sv-SE" sz="2800" dirty="0">
                <a:solidFill>
                  <a:schemeClr val="tx1">
                    <a:lumMod val="75000"/>
                    <a:lumOff val="25000"/>
                  </a:schemeClr>
                </a:solidFill>
              </a:rPr>
              <a:t>FILIP HAMMAR</a:t>
            </a:r>
          </a:p>
        </p:txBody>
      </p:sp>
      <p:sp>
        <p:nvSpPr>
          <p:cNvPr id="7" name="textruta 6">
            <a:extLst>
              <a:ext uri="{FF2B5EF4-FFF2-40B4-BE49-F238E27FC236}">
                <a16:creationId xmlns:a16="http://schemas.microsoft.com/office/drawing/2014/main" id="{CBA62B2B-61AF-426D-A323-041782A20EC3}"/>
              </a:ext>
            </a:extLst>
          </p:cNvPr>
          <p:cNvSpPr txBox="1"/>
          <p:nvPr/>
        </p:nvSpPr>
        <p:spPr>
          <a:xfrm>
            <a:off x="339600" y="2152699"/>
            <a:ext cx="7257988" cy="3046988"/>
          </a:xfrm>
          <a:prstGeom prst="rect">
            <a:avLst/>
          </a:prstGeom>
          <a:noFill/>
        </p:spPr>
        <p:txBody>
          <a:bodyPr wrap="square" rtlCol="0">
            <a:spAutoFit/>
          </a:bodyPr>
          <a:lstStyle/>
          <a:p>
            <a:pPr algn="ctr"/>
            <a:r>
              <a:rPr lang="sv-SE" sz="3200" i="1" dirty="0">
                <a:solidFill>
                  <a:schemeClr val="tx1">
                    <a:lumMod val="65000"/>
                    <a:lumOff val="35000"/>
                  </a:schemeClr>
                </a:solidFill>
              </a:rPr>
              <a:t>”Jag kan känna att det är fullständig katastrof, livet är fullständig katastrof och allt är poänglöst klockan 9.30.</a:t>
            </a:r>
          </a:p>
          <a:p>
            <a:pPr algn="ctr"/>
            <a:r>
              <a:rPr lang="sv-SE" sz="3200" i="1" dirty="0">
                <a:solidFill>
                  <a:schemeClr val="tx1">
                    <a:lumMod val="65000"/>
                    <a:lumOff val="35000"/>
                  </a:schemeClr>
                </a:solidFill>
              </a:rPr>
              <a:t>Sedan 10.05 mår jag som en dröm och tycker allting är kanon!</a:t>
            </a:r>
            <a:br>
              <a:rPr lang="sv-SE" sz="3200" i="1" dirty="0">
                <a:solidFill>
                  <a:schemeClr val="tx1">
                    <a:lumMod val="65000"/>
                    <a:lumOff val="35000"/>
                  </a:schemeClr>
                </a:solidFill>
              </a:rPr>
            </a:br>
            <a:r>
              <a:rPr lang="sv-SE" sz="3200" i="1" dirty="0">
                <a:solidFill>
                  <a:schemeClr val="tx1">
                    <a:lumMod val="65000"/>
                    <a:lumOff val="35000"/>
                  </a:schemeClr>
                </a:solidFill>
              </a:rPr>
              <a:t>Så ser det ut hela dagen”  </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5999147"/>
            <a:ext cx="6546601" cy="369332"/>
          </a:xfrm>
          <a:prstGeom prst="rect">
            <a:avLst/>
          </a:prstGeom>
          <a:noFill/>
        </p:spPr>
        <p:txBody>
          <a:bodyPr wrap="square" rtlCol="0">
            <a:spAutoFit/>
          </a:bodyPr>
          <a:lstStyle/>
          <a:p>
            <a:pPr algn="ctr"/>
            <a:r>
              <a:rPr lang="sv-SE" dirty="0"/>
              <a:t>Filip har börjat ta medicin mot sin bipolära sjukdom.</a:t>
            </a:r>
          </a:p>
        </p:txBody>
      </p:sp>
    </p:spTree>
    <p:extLst>
      <p:ext uri="{BB962C8B-B14F-4D97-AF65-F5344CB8AC3E}">
        <p14:creationId xmlns:p14="http://schemas.microsoft.com/office/powerpoint/2010/main" val="1046614244"/>
      </p:ext>
    </p:extLst>
  </p:cSld>
  <p:clrMapOvr>
    <a:masterClrMapping/>
  </p:clrMapOvr>
  <mc:AlternateContent xmlns:mc="http://schemas.openxmlformats.org/markup-compatibility/2006">
    <mc:Choice xmlns:p14="http://schemas.microsoft.com/office/powerpoint/2010/main" Requires="p14">
      <p:transition spd="slow" p14:dur="3000" advTm="10896">
        <p14:reveal/>
      </p:transition>
    </mc:Choice>
    <mc:Fallback>
      <p:transition spd="slow" advTm="1089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vinna, person, vägg, inomhus&#10;&#10;Automatiskt genererad beskrivning">
            <a:extLst>
              <a:ext uri="{FF2B5EF4-FFF2-40B4-BE49-F238E27FC236}">
                <a16:creationId xmlns:a16="http://schemas.microsoft.com/office/drawing/2014/main" id="{CF0D26EF-B280-4FBE-9C6A-02969EE28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808" y="-6030"/>
            <a:ext cx="6610350" cy="6864029"/>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4203161"/>
            <a:ext cx="6561776" cy="1015664"/>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23083"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302328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VIVIEN LEIGH</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338913"/>
            <a:ext cx="6546602" cy="723275"/>
          </a:xfrm>
          <a:prstGeom prst="rect">
            <a:avLst/>
          </a:prstGeom>
          <a:noFill/>
        </p:spPr>
        <p:txBody>
          <a:bodyPr wrap="square" rtlCol="0">
            <a:spAutoFit/>
          </a:bodyPr>
          <a:lstStyle/>
          <a:p>
            <a:pPr algn="ctr"/>
            <a:r>
              <a:rPr lang="sv-SE" dirty="0"/>
              <a:t>Brittisk skådespelerska och Oscarsvinnare.</a:t>
            </a:r>
          </a:p>
          <a:p>
            <a:pPr algn="ctr">
              <a:spcBef>
                <a:spcPts val="600"/>
              </a:spcBef>
            </a:pPr>
            <a:r>
              <a:rPr lang="sv-SE" dirty="0"/>
              <a:t> Försökte hoppa ur ett flygplan.</a:t>
            </a:r>
          </a:p>
        </p:txBody>
      </p:sp>
      <p:sp>
        <p:nvSpPr>
          <p:cNvPr id="9" name="textruta 8">
            <a:extLst>
              <a:ext uri="{FF2B5EF4-FFF2-40B4-BE49-F238E27FC236}">
                <a16:creationId xmlns:a16="http://schemas.microsoft.com/office/drawing/2014/main" id="{3338C49C-13C1-46CB-AC30-7FABD22F18FF}"/>
              </a:ext>
            </a:extLst>
          </p:cNvPr>
          <p:cNvSpPr txBox="1"/>
          <p:nvPr/>
        </p:nvSpPr>
        <p:spPr>
          <a:xfrm>
            <a:off x="1721224" y="2501153"/>
            <a:ext cx="4235823" cy="820271"/>
          </a:xfrm>
          <a:prstGeom prst="rect">
            <a:avLst/>
          </a:prstGeom>
          <a:noFill/>
        </p:spPr>
        <p:txBody>
          <a:bodyPr wrap="square" rtlCol="0">
            <a:spAutoFit/>
          </a:bodyPr>
          <a:lstStyle/>
          <a:p>
            <a:endParaRPr lang="sv-SE" dirty="0"/>
          </a:p>
        </p:txBody>
      </p:sp>
      <p:sp>
        <p:nvSpPr>
          <p:cNvPr id="16" name="textruta 15">
            <a:extLst>
              <a:ext uri="{FF2B5EF4-FFF2-40B4-BE49-F238E27FC236}">
                <a16:creationId xmlns:a16="http://schemas.microsoft.com/office/drawing/2014/main" id="{DAFD772C-ADF6-42EF-BE49-3CB71204330A}"/>
              </a:ext>
            </a:extLst>
          </p:cNvPr>
          <p:cNvSpPr txBox="1"/>
          <p:nvPr/>
        </p:nvSpPr>
        <p:spPr>
          <a:xfrm>
            <a:off x="194954" y="1933576"/>
            <a:ext cx="6723083"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med mani</a:t>
            </a:r>
          </a:p>
        </p:txBody>
      </p:sp>
      <p:sp>
        <p:nvSpPr>
          <p:cNvPr id="17" name="textruta 16">
            <a:extLst>
              <a:ext uri="{FF2B5EF4-FFF2-40B4-BE49-F238E27FC236}">
                <a16:creationId xmlns:a16="http://schemas.microsoft.com/office/drawing/2014/main" id="{6C333C8E-1FFF-4F7F-AA3F-A6BC5FC84406}"/>
              </a:ext>
            </a:extLst>
          </p:cNvPr>
          <p:cNvSpPr txBox="1"/>
          <p:nvPr/>
        </p:nvSpPr>
        <p:spPr>
          <a:xfrm>
            <a:off x="420255" y="3493028"/>
            <a:ext cx="6561776" cy="369332"/>
          </a:xfrm>
          <a:prstGeom prst="rect">
            <a:avLst/>
          </a:prstGeom>
          <a:noFill/>
        </p:spPr>
        <p:txBody>
          <a:bodyPr wrap="square" rtlCol="0">
            <a:spAutoFit/>
          </a:bodyPr>
          <a:lstStyle/>
          <a:p>
            <a:pPr algn="ctr"/>
            <a:r>
              <a:rPr lang="sv-SE" dirty="0">
                <a:solidFill>
                  <a:schemeClr val="tx1">
                    <a:lumMod val="75000"/>
                    <a:lumOff val="25000"/>
                  </a:schemeClr>
                </a:solidFill>
              </a:rPr>
              <a:t>1913 - 1967</a:t>
            </a:r>
          </a:p>
        </p:txBody>
      </p:sp>
    </p:spTree>
    <p:extLst>
      <p:ext uri="{BB962C8B-B14F-4D97-AF65-F5344CB8AC3E}">
        <p14:creationId xmlns:p14="http://schemas.microsoft.com/office/powerpoint/2010/main" val="2323758855"/>
      </p:ext>
    </p:extLst>
  </p:cSld>
  <p:clrMapOvr>
    <a:masterClrMapping/>
  </p:clrMapOvr>
  <mc:AlternateContent xmlns:mc="http://schemas.openxmlformats.org/markup-compatibility/2006">
    <mc:Choice xmlns:p14="http://schemas.microsoft.com/office/powerpoint/2010/main" Requires="p14">
      <p:transition spd="slow" p14:dur="3000" advTm="10988">
        <p14:reveal/>
      </p:transition>
    </mc:Choice>
    <mc:Fallback>
      <p:transition spd="slow" advTm="1098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man, inomhus, tittar, svart&#10;&#10;Automatiskt genererad beskrivning">
            <a:extLst>
              <a:ext uri="{FF2B5EF4-FFF2-40B4-BE49-F238E27FC236}">
                <a16:creationId xmlns:a16="http://schemas.microsoft.com/office/drawing/2014/main" id="{6AD1C81C-379A-4168-8FBE-3F127484B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163" y="19050"/>
            <a:ext cx="8124825" cy="68199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2"/>
            <a:ext cx="6561776" cy="852938"/>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PABLO PICASSO</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27922"/>
            <a:ext cx="6546602" cy="646331"/>
          </a:xfrm>
          <a:prstGeom prst="rect">
            <a:avLst/>
          </a:prstGeom>
          <a:noFill/>
        </p:spPr>
        <p:txBody>
          <a:bodyPr wrap="square" rtlCol="0">
            <a:spAutoFit/>
          </a:bodyPr>
          <a:lstStyle/>
          <a:p>
            <a:pPr algn="ctr"/>
            <a:r>
              <a:rPr lang="sv-SE" dirty="0"/>
              <a:t>En spansk konstnär och poet. I slutet av 1901 sjönk Picasso ned i en djup depression och blå toner började dominera i hans konstverk.</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561776" cy="369332"/>
          </a:xfrm>
          <a:prstGeom prst="rect">
            <a:avLst/>
          </a:prstGeom>
          <a:noFill/>
        </p:spPr>
        <p:txBody>
          <a:bodyPr wrap="square" rtlCol="0">
            <a:spAutoFit/>
          </a:bodyPr>
          <a:lstStyle/>
          <a:p>
            <a:pPr algn="ctr"/>
            <a:r>
              <a:rPr lang="sv-SE" dirty="0">
                <a:solidFill>
                  <a:schemeClr val="tx1">
                    <a:lumMod val="75000"/>
                    <a:lumOff val="25000"/>
                  </a:schemeClr>
                </a:solidFill>
              </a:rPr>
              <a:t>1881 - 1973</a:t>
            </a:r>
          </a:p>
        </p:txBody>
      </p:sp>
    </p:spTree>
    <p:extLst>
      <p:ext uri="{BB962C8B-B14F-4D97-AF65-F5344CB8AC3E}">
        <p14:creationId xmlns:p14="http://schemas.microsoft.com/office/powerpoint/2010/main" val="2436815489"/>
      </p:ext>
    </p:extLst>
  </p:cSld>
  <p:clrMapOvr>
    <a:masterClrMapping/>
  </p:clrMapOvr>
  <mc:AlternateContent xmlns:mc="http://schemas.openxmlformats.org/markup-compatibility/2006">
    <mc:Choice xmlns:p14="http://schemas.microsoft.com/office/powerpoint/2010/main" Requires="p14">
      <p:transition spd="slow" p14:dur="3000" advTm="11038">
        <p14:reveal/>
      </p:transition>
    </mc:Choice>
    <mc:Fallback>
      <p:transition spd="slow" advTm="1103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man, har på sig, hatt, person&#10;&#10;Automatiskt genererad beskrivning">
            <a:extLst>
              <a:ext uri="{FF2B5EF4-FFF2-40B4-BE49-F238E27FC236}">
                <a16:creationId xmlns:a16="http://schemas.microsoft.com/office/drawing/2014/main" id="{743354E1-96E4-4CF0-B87C-409FB9418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399" y="0"/>
            <a:ext cx="6334125"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4599537"/>
            <a:ext cx="6561776" cy="1438191"/>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3077781"/>
            <a:ext cx="6497782" cy="523220"/>
          </a:xfrm>
          <a:prstGeom prst="rect">
            <a:avLst/>
          </a:prstGeom>
          <a:noFill/>
        </p:spPr>
        <p:txBody>
          <a:bodyPr wrap="square" rtlCol="0">
            <a:spAutoFit/>
          </a:bodyPr>
          <a:lstStyle/>
          <a:p>
            <a:pPr algn="ctr"/>
            <a:r>
              <a:rPr lang="sv-SE" sz="2800" dirty="0">
                <a:solidFill>
                  <a:schemeClr val="tx1">
                    <a:lumMod val="75000"/>
                    <a:lumOff val="25000"/>
                  </a:schemeClr>
                </a:solidFill>
              </a:rPr>
              <a:t>WINSTON CHURCHILL</a:t>
            </a:r>
          </a:p>
        </p:txBody>
      </p:sp>
      <p:sp>
        <p:nvSpPr>
          <p:cNvPr id="7" name="textruta 6">
            <a:extLst>
              <a:ext uri="{FF2B5EF4-FFF2-40B4-BE49-F238E27FC236}">
                <a16:creationId xmlns:a16="http://schemas.microsoft.com/office/drawing/2014/main" id="{CBA62B2B-61AF-426D-A323-041782A20EC3}"/>
              </a:ext>
            </a:extLst>
          </p:cNvPr>
          <p:cNvSpPr txBox="1"/>
          <p:nvPr/>
        </p:nvSpPr>
        <p:spPr>
          <a:xfrm>
            <a:off x="274122" y="2334728"/>
            <a:ext cx="6707909" cy="584775"/>
          </a:xfrm>
          <a:prstGeom prst="rect">
            <a:avLst/>
          </a:prstGeom>
          <a:noFill/>
        </p:spPr>
        <p:txBody>
          <a:bodyPr wrap="square" rtlCol="0">
            <a:spAutoFit/>
          </a:bodyPr>
          <a:lstStyle/>
          <a:p>
            <a:pPr algn="ctr"/>
            <a:r>
              <a:rPr lang="sv-SE" sz="3200" i="1" dirty="0">
                <a:solidFill>
                  <a:schemeClr val="tx1">
                    <a:lumMod val="65000"/>
                    <a:lumOff val="35000"/>
                  </a:schemeClr>
                </a:solidFill>
              </a:rPr>
              <a:t>”Min svarta hund …”</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716079"/>
            <a:ext cx="6546602" cy="1200329"/>
          </a:xfrm>
          <a:prstGeom prst="rect">
            <a:avLst/>
          </a:prstGeom>
          <a:noFill/>
        </p:spPr>
        <p:txBody>
          <a:bodyPr wrap="square" rtlCol="0">
            <a:spAutoFit/>
          </a:bodyPr>
          <a:lstStyle/>
          <a:p>
            <a:pPr algn="ctr"/>
            <a:r>
              <a:rPr lang="sv-SE" dirty="0"/>
              <a:t>En brittisk politiker, författare och officer. Brittisk premiärminister 1940 – 1945 samt  1951 – 1955.</a:t>
            </a:r>
          </a:p>
          <a:p>
            <a:pPr algn="ctr"/>
            <a:r>
              <a:rPr lang="sv-SE" dirty="0"/>
              <a:t>Dessutom erhöll han Nobelpriset i litteratur 1953.</a:t>
            </a:r>
          </a:p>
          <a:p>
            <a:pPr algn="ctr"/>
            <a:r>
              <a:rPr lang="sv-SE" dirty="0"/>
              <a:t>Churchill blev även amerikansk hedersmedborgare 1963. </a:t>
            </a:r>
          </a:p>
        </p:txBody>
      </p:sp>
      <p:sp>
        <p:nvSpPr>
          <p:cNvPr id="12" name="textruta 11">
            <a:extLst>
              <a:ext uri="{FF2B5EF4-FFF2-40B4-BE49-F238E27FC236}">
                <a16:creationId xmlns:a16="http://schemas.microsoft.com/office/drawing/2014/main" id="{5338F9A6-734D-4961-8759-8BCCA6819631}"/>
              </a:ext>
            </a:extLst>
          </p:cNvPr>
          <p:cNvSpPr txBox="1"/>
          <p:nvPr/>
        </p:nvSpPr>
        <p:spPr>
          <a:xfrm>
            <a:off x="420255" y="3573710"/>
            <a:ext cx="6561776" cy="369332"/>
          </a:xfrm>
          <a:prstGeom prst="rect">
            <a:avLst/>
          </a:prstGeom>
          <a:noFill/>
        </p:spPr>
        <p:txBody>
          <a:bodyPr wrap="square" rtlCol="0">
            <a:spAutoFit/>
          </a:bodyPr>
          <a:lstStyle/>
          <a:p>
            <a:pPr algn="ctr"/>
            <a:r>
              <a:rPr lang="sv-SE" dirty="0">
                <a:solidFill>
                  <a:schemeClr val="tx1">
                    <a:lumMod val="75000"/>
                    <a:lumOff val="25000"/>
                  </a:schemeClr>
                </a:solidFill>
              </a:rPr>
              <a:t>1874 - 1965</a:t>
            </a:r>
          </a:p>
        </p:txBody>
      </p:sp>
    </p:spTree>
    <p:extLst>
      <p:ext uri="{BB962C8B-B14F-4D97-AF65-F5344CB8AC3E}">
        <p14:creationId xmlns:p14="http://schemas.microsoft.com/office/powerpoint/2010/main" val="1327189911"/>
      </p:ext>
    </p:extLst>
  </p:cSld>
  <p:clrMapOvr>
    <a:masterClrMapping/>
  </p:clrMapOvr>
  <mc:AlternateContent xmlns:mc="http://schemas.openxmlformats.org/markup-compatibility/2006">
    <mc:Choice xmlns:p14="http://schemas.microsoft.com/office/powerpoint/2010/main" Requires="p14">
      <p:transition spd="slow" p14:dur="3000" advTm="11545">
        <p14:reveal/>
      </p:transition>
    </mc:Choice>
    <mc:Fallback>
      <p:transition spd="slow" advTm="11545">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vägg, kvinna, person, inomhus&#10;&#10;Automatiskt genererad beskrivning">
            <a:extLst>
              <a:ext uri="{FF2B5EF4-FFF2-40B4-BE49-F238E27FC236}">
                <a16:creationId xmlns:a16="http://schemas.microsoft.com/office/drawing/2014/main" id="{3FF144BC-D059-4D8A-AAFA-B1A755CE0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288" y="-6030"/>
            <a:ext cx="6524625" cy="6864030"/>
          </a:xfrm>
          <a:prstGeom prst="rect">
            <a:avLst/>
          </a:prstGeom>
        </p:spPr>
      </p:pic>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23083"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506724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VERGINIA WOOLF</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7" name="textruta 16">
            <a:extLst>
              <a:ext uri="{FF2B5EF4-FFF2-40B4-BE49-F238E27FC236}">
                <a16:creationId xmlns:a16="http://schemas.microsoft.com/office/drawing/2014/main" id="{6C333C8E-1FFF-4F7F-AA3F-A6BC5FC84406}"/>
              </a:ext>
            </a:extLst>
          </p:cNvPr>
          <p:cNvSpPr txBox="1"/>
          <p:nvPr/>
        </p:nvSpPr>
        <p:spPr>
          <a:xfrm>
            <a:off x="420255" y="5536988"/>
            <a:ext cx="6561776" cy="369332"/>
          </a:xfrm>
          <a:prstGeom prst="rect">
            <a:avLst/>
          </a:prstGeom>
          <a:noFill/>
        </p:spPr>
        <p:txBody>
          <a:bodyPr wrap="square" rtlCol="0">
            <a:spAutoFit/>
          </a:bodyPr>
          <a:lstStyle/>
          <a:p>
            <a:pPr algn="ctr"/>
            <a:r>
              <a:rPr lang="sv-SE" dirty="0">
                <a:solidFill>
                  <a:schemeClr val="tx1">
                    <a:lumMod val="75000"/>
                    <a:lumOff val="25000"/>
                  </a:schemeClr>
                </a:solidFill>
              </a:rPr>
              <a:t>1882 - 1941</a:t>
            </a:r>
          </a:p>
        </p:txBody>
      </p:sp>
      <p:sp>
        <p:nvSpPr>
          <p:cNvPr id="18" name="textruta 17">
            <a:extLst>
              <a:ext uri="{FF2B5EF4-FFF2-40B4-BE49-F238E27FC236}">
                <a16:creationId xmlns:a16="http://schemas.microsoft.com/office/drawing/2014/main" id="{EF40B1F2-3A9B-4448-81F4-7F0B72E68773}"/>
              </a:ext>
            </a:extLst>
          </p:cNvPr>
          <p:cNvSpPr txBox="1"/>
          <p:nvPr/>
        </p:nvSpPr>
        <p:spPr>
          <a:xfrm>
            <a:off x="274122" y="2334728"/>
            <a:ext cx="6707909" cy="2554545"/>
          </a:xfrm>
          <a:prstGeom prst="rect">
            <a:avLst/>
          </a:prstGeom>
          <a:noFill/>
        </p:spPr>
        <p:txBody>
          <a:bodyPr wrap="square" rtlCol="0">
            <a:spAutoFit/>
          </a:bodyPr>
          <a:lstStyle/>
          <a:p>
            <a:pPr algn="ctr"/>
            <a:r>
              <a:rPr lang="sv-SE" sz="3200" i="1" dirty="0">
                <a:solidFill>
                  <a:schemeClr val="tx1">
                    <a:lumMod val="65000"/>
                    <a:lumOff val="35000"/>
                  </a:schemeClr>
                </a:solidFill>
              </a:rPr>
              <a:t>”My </a:t>
            </a:r>
            <a:r>
              <a:rPr lang="sv-SE" sz="3200" i="1" dirty="0" err="1">
                <a:solidFill>
                  <a:schemeClr val="tx1">
                    <a:lumMod val="65000"/>
                    <a:lumOff val="35000"/>
                  </a:schemeClr>
                </a:solidFill>
              </a:rPr>
              <a:t>own</a:t>
            </a:r>
            <a:r>
              <a:rPr lang="sv-SE" sz="3200" i="1" dirty="0">
                <a:solidFill>
                  <a:schemeClr val="tx1">
                    <a:lumMod val="65000"/>
                    <a:lumOff val="35000"/>
                  </a:schemeClr>
                </a:solidFill>
              </a:rPr>
              <a:t> </a:t>
            </a:r>
            <a:r>
              <a:rPr lang="sv-SE" sz="3200" i="1" dirty="0" err="1">
                <a:solidFill>
                  <a:schemeClr val="tx1">
                    <a:lumMod val="65000"/>
                    <a:lumOff val="35000"/>
                  </a:schemeClr>
                </a:solidFill>
              </a:rPr>
              <a:t>brain</a:t>
            </a:r>
            <a:r>
              <a:rPr lang="sv-SE" sz="3200" i="1" dirty="0">
                <a:solidFill>
                  <a:schemeClr val="tx1">
                    <a:lumMod val="65000"/>
                    <a:lumOff val="35000"/>
                  </a:schemeClr>
                </a:solidFill>
              </a:rPr>
              <a:t> is to </a:t>
            </a:r>
            <a:r>
              <a:rPr lang="sv-SE" sz="3200" i="1" dirty="0" err="1">
                <a:solidFill>
                  <a:schemeClr val="tx1">
                    <a:lumMod val="65000"/>
                    <a:lumOff val="35000"/>
                  </a:schemeClr>
                </a:solidFill>
              </a:rPr>
              <a:t>me</a:t>
            </a:r>
            <a:r>
              <a:rPr lang="sv-SE" sz="3200" i="1" dirty="0">
                <a:solidFill>
                  <a:schemeClr val="tx1">
                    <a:lumMod val="65000"/>
                    <a:lumOff val="35000"/>
                  </a:schemeClr>
                </a:solidFill>
              </a:rPr>
              <a:t> the </a:t>
            </a:r>
            <a:r>
              <a:rPr lang="sv-SE" sz="3200" i="1" dirty="0" err="1">
                <a:solidFill>
                  <a:schemeClr val="tx1">
                    <a:lumMod val="65000"/>
                    <a:lumOff val="35000"/>
                  </a:schemeClr>
                </a:solidFill>
              </a:rPr>
              <a:t>most</a:t>
            </a:r>
            <a:r>
              <a:rPr lang="sv-SE" sz="3200" i="1" dirty="0">
                <a:solidFill>
                  <a:schemeClr val="tx1">
                    <a:lumMod val="65000"/>
                    <a:lumOff val="35000"/>
                  </a:schemeClr>
                </a:solidFill>
              </a:rPr>
              <a:t> </a:t>
            </a:r>
            <a:r>
              <a:rPr lang="sv-SE" sz="3200" i="1" dirty="0" err="1">
                <a:solidFill>
                  <a:schemeClr val="tx1">
                    <a:lumMod val="65000"/>
                    <a:lumOff val="35000"/>
                  </a:schemeClr>
                </a:solidFill>
              </a:rPr>
              <a:t>unaccountable</a:t>
            </a:r>
            <a:r>
              <a:rPr lang="sv-SE" sz="3200" i="1" dirty="0">
                <a:solidFill>
                  <a:schemeClr val="tx1">
                    <a:lumMod val="65000"/>
                    <a:lumOff val="35000"/>
                  </a:schemeClr>
                </a:solidFill>
              </a:rPr>
              <a:t> </a:t>
            </a:r>
            <a:r>
              <a:rPr lang="sv-SE" sz="3200" i="1" dirty="0" err="1">
                <a:solidFill>
                  <a:schemeClr val="tx1">
                    <a:lumMod val="65000"/>
                    <a:lumOff val="35000"/>
                  </a:schemeClr>
                </a:solidFill>
              </a:rPr>
              <a:t>of</a:t>
            </a:r>
            <a:r>
              <a:rPr lang="sv-SE" sz="3200" i="1" dirty="0">
                <a:solidFill>
                  <a:schemeClr val="tx1">
                    <a:lumMod val="65000"/>
                    <a:lumOff val="35000"/>
                  </a:schemeClr>
                </a:solidFill>
              </a:rPr>
              <a:t> </a:t>
            </a:r>
            <a:r>
              <a:rPr lang="sv-SE" sz="3200" i="1" dirty="0" err="1">
                <a:solidFill>
                  <a:schemeClr val="tx1">
                    <a:lumMod val="65000"/>
                    <a:lumOff val="35000"/>
                  </a:schemeClr>
                </a:solidFill>
              </a:rPr>
              <a:t>machinery</a:t>
            </a:r>
            <a:r>
              <a:rPr lang="sv-SE" sz="3200" i="1" dirty="0">
                <a:solidFill>
                  <a:schemeClr val="tx1">
                    <a:lumMod val="65000"/>
                    <a:lumOff val="35000"/>
                  </a:schemeClr>
                </a:solidFill>
              </a:rPr>
              <a:t> – </a:t>
            </a:r>
            <a:br>
              <a:rPr lang="sv-SE" sz="3200" i="1" dirty="0">
                <a:solidFill>
                  <a:schemeClr val="tx1">
                    <a:lumMod val="65000"/>
                    <a:lumOff val="35000"/>
                  </a:schemeClr>
                </a:solidFill>
              </a:rPr>
            </a:br>
            <a:r>
              <a:rPr lang="sv-SE" sz="3200" i="1" dirty="0" err="1">
                <a:solidFill>
                  <a:schemeClr val="tx1">
                    <a:lumMod val="65000"/>
                    <a:lumOff val="35000"/>
                  </a:schemeClr>
                </a:solidFill>
              </a:rPr>
              <a:t>always</a:t>
            </a:r>
            <a:r>
              <a:rPr lang="sv-SE" sz="3200" i="1" dirty="0">
                <a:solidFill>
                  <a:schemeClr val="tx1">
                    <a:lumMod val="65000"/>
                    <a:lumOff val="35000"/>
                  </a:schemeClr>
                </a:solidFill>
              </a:rPr>
              <a:t> </a:t>
            </a:r>
            <a:r>
              <a:rPr lang="sv-SE" sz="3200" i="1" dirty="0" err="1">
                <a:solidFill>
                  <a:schemeClr val="tx1">
                    <a:lumMod val="65000"/>
                    <a:lumOff val="35000"/>
                  </a:schemeClr>
                </a:solidFill>
              </a:rPr>
              <a:t>buzzing</a:t>
            </a:r>
            <a:r>
              <a:rPr lang="sv-SE" sz="3200" i="1" dirty="0">
                <a:solidFill>
                  <a:schemeClr val="tx1">
                    <a:lumMod val="65000"/>
                    <a:lumOff val="35000"/>
                  </a:schemeClr>
                </a:solidFill>
              </a:rPr>
              <a:t>, </a:t>
            </a:r>
            <a:r>
              <a:rPr lang="sv-SE" sz="3200" i="1" dirty="0" err="1">
                <a:solidFill>
                  <a:schemeClr val="tx1">
                    <a:lumMod val="65000"/>
                    <a:lumOff val="35000"/>
                  </a:schemeClr>
                </a:solidFill>
              </a:rPr>
              <a:t>humming</a:t>
            </a:r>
            <a:r>
              <a:rPr lang="sv-SE" sz="3200" i="1" dirty="0">
                <a:solidFill>
                  <a:schemeClr val="tx1">
                    <a:lumMod val="65000"/>
                    <a:lumOff val="35000"/>
                  </a:schemeClr>
                </a:solidFill>
              </a:rPr>
              <a:t>, </a:t>
            </a:r>
            <a:r>
              <a:rPr lang="sv-SE" sz="3200" i="1" dirty="0" err="1">
                <a:solidFill>
                  <a:schemeClr val="tx1">
                    <a:lumMod val="65000"/>
                    <a:lumOff val="35000"/>
                  </a:schemeClr>
                </a:solidFill>
              </a:rPr>
              <a:t>soaring</a:t>
            </a:r>
            <a:r>
              <a:rPr lang="sv-SE" sz="3200" i="1" dirty="0">
                <a:solidFill>
                  <a:schemeClr val="tx1">
                    <a:lumMod val="65000"/>
                    <a:lumOff val="35000"/>
                  </a:schemeClr>
                </a:solidFill>
              </a:rPr>
              <a:t>, </a:t>
            </a:r>
            <a:r>
              <a:rPr lang="sv-SE" sz="3200" i="1" dirty="0" err="1">
                <a:solidFill>
                  <a:schemeClr val="tx1">
                    <a:lumMod val="65000"/>
                    <a:lumOff val="35000"/>
                  </a:schemeClr>
                </a:solidFill>
              </a:rPr>
              <a:t>diving</a:t>
            </a:r>
            <a:r>
              <a:rPr lang="sv-SE" sz="3200" i="1" dirty="0">
                <a:solidFill>
                  <a:schemeClr val="tx1">
                    <a:lumMod val="65000"/>
                    <a:lumOff val="35000"/>
                  </a:schemeClr>
                </a:solidFill>
              </a:rPr>
              <a:t> and </a:t>
            </a:r>
            <a:r>
              <a:rPr lang="sv-SE" sz="3200" i="1" dirty="0" err="1">
                <a:solidFill>
                  <a:schemeClr val="tx1">
                    <a:lumMod val="65000"/>
                    <a:lumOff val="35000"/>
                  </a:schemeClr>
                </a:solidFill>
              </a:rPr>
              <a:t>then</a:t>
            </a:r>
            <a:r>
              <a:rPr lang="sv-SE" sz="3200" i="1" dirty="0">
                <a:solidFill>
                  <a:schemeClr val="tx1">
                    <a:lumMod val="65000"/>
                    <a:lumOff val="35000"/>
                  </a:schemeClr>
                </a:solidFill>
              </a:rPr>
              <a:t> </a:t>
            </a:r>
            <a:r>
              <a:rPr lang="sv-SE" sz="3200" i="1" dirty="0" err="1">
                <a:solidFill>
                  <a:schemeClr val="tx1">
                    <a:lumMod val="65000"/>
                    <a:lumOff val="35000"/>
                  </a:schemeClr>
                </a:solidFill>
              </a:rPr>
              <a:t>buried</a:t>
            </a:r>
            <a:r>
              <a:rPr lang="sv-SE" sz="3200" i="1" dirty="0">
                <a:solidFill>
                  <a:schemeClr val="tx1">
                    <a:lumMod val="65000"/>
                    <a:lumOff val="35000"/>
                  </a:schemeClr>
                </a:solidFill>
              </a:rPr>
              <a:t> in the </a:t>
            </a:r>
            <a:r>
              <a:rPr lang="sv-SE" sz="3200" i="1" dirty="0" err="1">
                <a:solidFill>
                  <a:schemeClr val="tx1">
                    <a:lumMod val="65000"/>
                    <a:lumOff val="35000"/>
                  </a:schemeClr>
                </a:solidFill>
              </a:rPr>
              <a:t>mud</a:t>
            </a:r>
            <a:r>
              <a:rPr lang="sv-SE" sz="3200" i="1" dirty="0">
                <a:solidFill>
                  <a:schemeClr val="tx1">
                    <a:lumMod val="65000"/>
                    <a:lumOff val="35000"/>
                  </a:schemeClr>
                </a:solidFill>
              </a:rPr>
              <a:t>.</a:t>
            </a:r>
          </a:p>
          <a:p>
            <a:pPr algn="ctr"/>
            <a:r>
              <a:rPr lang="sv-SE" sz="3200" i="1" dirty="0">
                <a:solidFill>
                  <a:schemeClr val="tx1">
                    <a:lumMod val="65000"/>
                    <a:lumOff val="35000"/>
                  </a:schemeClr>
                </a:solidFill>
              </a:rPr>
              <a:t>And </a:t>
            </a:r>
            <a:r>
              <a:rPr lang="sv-SE" sz="3200" i="1" dirty="0" err="1">
                <a:solidFill>
                  <a:schemeClr val="tx1">
                    <a:lumMod val="65000"/>
                    <a:lumOff val="35000"/>
                  </a:schemeClr>
                </a:solidFill>
              </a:rPr>
              <a:t>why</a:t>
            </a:r>
            <a:r>
              <a:rPr lang="sv-SE" sz="3200" i="1" dirty="0">
                <a:solidFill>
                  <a:schemeClr val="tx1">
                    <a:lumMod val="65000"/>
                    <a:lumOff val="35000"/>
                  </a:schemeClr>
                </a:solidFill>
              </a:rPr>
              <a:t>? </a:t>
            </a:r>
            <a:r>
              <a:rPr lang="sv-SE" sz="3200" i="1" dirty="0" err="1">
                <a:solidFill>
                  <a:schemeClr val="tx1">
                    <a:lumMod val="65000"/>
                    <a:lumOff val="35000"/>
                  </a:schemeClr>
                </a:solidFill>
              </a:rPr>
              <a:t>What</a:t>
            </a:r>
            <a:r>
              <a:rPr lang="sv-SE" sz="3200" i="1" dirty="0">
                <a:solidFill>
                  <a:schemeClr val="tx1">
                    <a:lumMod val="65000"/>
                    <a:lumOff val="35000"/>
                  </a:schemeClr>
                </a:solidFill>
              </a:rPr>
              <a:t> is </a:t>
            </a:r>
            <a:r>
              <a:rPr lang="sv-SE" sz="3200" i="1" dirty="0" err="1">
                <a:solidFill>
                  <a:schemeClr val="tx1">
                    <a:lumMod val="65000"/>
                    <a:lumOff val="35000"/>
                  </a:schemeClr>
                </a:solidFill>
              </a:rPr>
              <a:t>this</a:t>
            </a:r>
            <a:r>
              <a:rPr lang="sv-SE" sz="3200" i="1" dirty="0">
                <a:solidFill>
                  <a:schemeClr val="tx1">
                    <a:lumMod val="65000"/>
                    <a:lumOff val="35000"/>
                  </a:schemeClr>
                </a:solidFill>
              </a:rPr>
              <a:t> passion for?”</a:t>
            </a:r>
          </a:p>
        </p:txBody>
      </p:sp>
    </p:spTree>
    <p:extLst>
      <p:ext uri="{BB962C8B-B14F-4D97-AF65-F5344CB8AC3E}">
        <p14:creationId xmlns:p14="http://schemas.microsoft.com/office/powerpoint/2010/main" val="865834085"/>
      </p:ext>
    </p:extLst>
  </p:cSld>
  <p:clrMapOvr>
    <a:masterClrMapping/>
  </p:clrMapOvr>
  <mc:AlternateContent xmlns:mc="http://schemas.openxmlformats.org/markup-compatibility/2006">
    <mc:Choice xmlns:p14="http://schemas.microsoft.com/office/powerpoint/2010/main" Requires="p14">
      <p:transition spd="slow" p14:dur="3000" advTm="11586">
        <p14:reveal/>
      </p:transition>
    </mc:Choice>
    <mc:Fallback>
      <p:transition spd="slow" advTm="1158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läder&#10;&#10;Automatiskt genererad beskrivning">
            <a:extLst>
              <a:ext uri="{FF2B5EF4-FFF2-40B4-BE49-F238E27FC236}">
                <a16:creationId xmlns:a16="http://schemas.microsoft.com/office/drawing/2014/main" id="{812EB9CA-5677-4A11-B7D6-D54CF74B8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252" y="-6030"/>
            <a:ext cx="7696200" cy="686403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1"/>
            <a:ext cx="6061227" cy="179423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5" y="1199286"/>
            <a:ext cx="6061228"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061227" cy="523220"/>
          </a:xfrm>
          <a:prstGeom prst="rect">
            <a:avLst/>
          </a:prstGeom>
          <a:noFill/>
        </p:spPr>
        <p:txBody>
          <a:bodyPr wrap="square" rtlCol="0">
            <a:spAutoFit/>
          </a:bodyPr>
          <a:lstStyle/>
          <a:p>
            <a:pPr algn="ctr"/>
            <a:r>
              <a:rPr lang="sv-SE" sz="2800" dirty="0">
                <a:solidFill>
                  <a:schemeClr val="tx1">
                    <a:lumMod val="75000"/>
                    <a:lumOff val="25000"/>
                  </a:schemeClr>
                </a:solidFill>
              </a:rPr>
              <a:t>CURT COBAIN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27922"/>
            <a:ext cx="6061227" cy="1554272"/>
          </a:xfrm>
          <a:prstGeom prst="rect">
            <a:avLst/>
          </a:prstGeom>
          <a:noFill/>
        </p:spPr>
        <p:txBody>
          <a:bodyPr wrap="square" rtlCol="0">
            <a:spAutoFit/>
          </a:bodyPr>
          <a:lstStyle/>
          <a:p>
            <a:pPr algn="ctr"/>
            <a:r>
              <a:rPr lang="sv-SE" dirty="0"/>
              <a:t>En amerikansk gitarrist, låtskrivare och sångare i </a:t>
            </a:r>
            <a:br>
              <a:rPr lang="sv-SE" dirty="0"/>
            </a:br>
            <a:r>
              <a:rPr lang="sv-SE" dirty="0"/>
              <a:t>rockbandet Nirvana.</a:t>
            </a:r>
          </a:p>
          <a:p>
            <a:pPr algn="ctr">
              <a:spcBef>
                <a:spcPts val="600"/>
              </a:spcBef>
            </a:pPr>
            <a:r>
              <a:rPr lang="sv-SE" dirty="0"/>
              <a:t>Han blev i tidig ålder diagnostiserad med beteckningen </a:t>
            </a:r>
            <a:br>
              <a:rPr lang="sv-SE" dirty="0"/>
            </a:br>
            <a:r>
              <a:rPr lang="sv-SE" dirty="0"/>
              <a:t>ADD (Attention Deficit Disorder) och vid vuxen ålder</a:t>
            </a:r>
            <a:br>
              <a:rPr lang="sv-SE" dirty="0"/>
            </a:br>
            <a:r>
              <a:rPr lang="sv-SE" dirty="0"/>
              <a:t>drabbades han av bipolär sjukdom. </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061225" cy="369332"/>
          </a:xfrm>
          <a:prstGeom prst="rect">
            <a:avLst/>
          </a:prstGeom>
          <a:noFill/>
        </p:spPr>
        <p:txBody>
          <a:bodyPr wrap="square" rtlCol="0">
            <a:spAutoFit/>
          </a:bodyPr>
          <a:lstStyle/>
          <a:p>
            <a:pPr algn="ctr"/>
            <a:r>
              <a:rPr lang="sv-SE" dirty="0">
                <a:solidFill>
                  <a:schemeClr val="tx1">
                    <a:lumMod val="75000"/>
                    <a:lumOff val="25000"/>
                  </a:schemeClr>
                </a:solidFill>
              </a:rPr>
              <a:t>1967 - 1994</a:t>
            </a:r>
          </a:p>
        </p:txBody>
      </p:sp>
    </p:spTree>
    <p:extLst>
      <p:ext uri="{BB962C8B-B14F-4D97-AF65-F5344CB8AC3E}">
        <p14:creationId xmlns:p14="http://schemas.microsoft.com/office/powerpoint/2010/main" val="26795144"/>
      </p:ext>
    </p:extLst>
  </p:cSld>
  <p:clrMapOvr>
    <a:masterClrMapping/>
  </p:clrMapOvr>
  <mc:AlternateContent xmlns:mc="http://schemas.openxmlformats.org/markup-compatibility/2006">
    <mc:Choice xmlns:p14="http://schemas.microsoft.com/office/powerpoint/2010/main" Requires="p14">
      <p:transition spd="slow" p14:dur="3000" advTm="10967">
        <p14:reveal/>
      </p:transition>
    </mc:Choice>
    <mc:Fallback>
      <p:transition spd="slow" advTm="10967">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slips, leende, inomhus&#10;&#10;Automatiskt genererad beskrivning">
            <a:extLst>
              <a:ext uri="{FF2B5EF4-FFF2-40B4-BE49-F238E27FC236}">
                <a16:creationId xmlns:a16="http://schemas.microsoft.com/office/drawing/2014/main" id="{25A88D61-C895-4055-9F9C-7B35CF0D5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875" y="-6030"/>
            <a:ext cx="7191375" cy="686403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4297285"/>
            <a:ext cx="6561776" cy="1280692"/>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ELLEN DEGENERES</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406146"/>
            <a:ext cx="6546602" cy="1000274"/>
          </a:xfrm>
          <a:prstGeom prst="rect">
            <a:avLst/>
          </a:prstGeom>
          <a:noFill/>
        </p:spPr>
        <p:txBody>
          <a:bodyPr wrap="square" rtlCol="0">
            <a:spAutoFit/>
          </a:bodyPr>
          <a:lstStyle/>
          <a:p>
            <a:pPr algn="ctr"/>
            <a:r>
              <a:rPr lang="sv-SE" dirty="0"/>
              <a:t>En amerikansk TV-komiker, skådespelerska och talkshowvärd.</a:t>
            </a:r>
          </a:p>
          <a:p>
            <a:pPr algn="ctr">
              <a:spcBef>
                <a:spcPts val="600"/>
              </a:spcBef>
            </a:pPr>
            <a:r>
              <a:rPr lang="sv-SE" dirty="0"/>
              <a:t>Det var efter att hennes komediserie lades ned 1988 som hon uttryckte sig så här.  </a:t>
            </a:r>
          </a:p>
        </p:txBody>
      </p:sp>
      <p:sp>
        <p:nvSpPr>
          <p:cNvPr id="16" name="textruta 15">
            <a:extLst>
              <a:ext uri="{FF2B5EF4-FFF2-40B4-BE49-F238E27FC236}">
                <a16:creationId xmlns:a16="http://schemas.microsoft.com/office/drawing/2014/main" id="{96CF0703-E324-4E0B-93BF-D636AE2152E9}"/>
              </a:ext>
            </a:extLst>
          </p:cNvPr>
          <p:cNvSpPr txBox="1"/>
          <p:nvPr/>
        </p:nvSpPr>
        <p:spPr>
          <a:xfrm>
            <a:off x="274122" y="2805373"/>
            <a:ext cx="6707909" cy="1077218"/>
          </a:xfrm>
          <a:prstGeom prst="rect">
            <a:avLst/>
          </a:prstGeom>
          <a:noFill/>
        </p:spPr>
        <p:txBody>
          <a:bodyPr wrap="square" rtlCol="0">
            <a:spAutoFit/>
          </a:bodyPr>
          <a:lstStyle/>
          <a:p>
            <a:pPr algn="ctr"/>
            <a:r>
              <a:rPr lang="sv-SE" sz="3200" i="1" dirty="0">
                <a:solidFill>
                  <a:schemeClr val="tx1">
                    <a:lumMod val="65000"/>
                    <a:lumOff val="35000"/>
                  </a:schemeClr>
                </a:solidFill>
              </a:rPr>
              <a:t>”Allt som jag var rädd för skulle hända, hände. Jag gick in i en djup depression”</a:t>
            </a:r>
          </a:p>
        </p:txBody>
      </p:sp>
    </p:spTree>
    <p:extLst>
      <p:ext uri="{BB962C8B-B14F-4D97-AF65-F5344CB8AC3E}">
        <p14:creationId xmlns:p14="http://schemas.microsoft.com/office/powerpoint/2010/main" val="3529085422"/>
      </p:ext>
    </p:extLst>
  </p:cSld>
  <p:clrMapOvr>
    <a:masterClrMapping/>
  </p:clrMapOvr>
  <mc:AlternateContent xmlns:mc="http://schemas.openxmlformats.org/markup-compatibility/2006">
    <mc:Choice xmlns:p14="http://schemas.microsoft.com/office/powerpoint/2010/main" Requires="p14">
      <p:transition spd="slow" p14:dur="3000" advTm="11282">
        <p14:reveal/>
      </p:transition>
    </mc:Choice>
    <mc:Fallback>
      <p:transition spd="slow" advTm="1128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kvinna, kläder, utomhus&#10;&#10;Automatiskt genererad beskrivning">
            <a:extLst>
              <a:ext uri="{FF2B5EF4-FFF2-40B4-BE49-F238E27FC236}">
                <a16:creationId xmlns:a16="http://schemas.microsoft.com/office/drawing/2014/main" id="{862EDF86-AFF4-4AAA-9612-B8214D3F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621" y="0"/>
            <a:ext cx="6600825"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4835164"/>
            <a:ext cx="6561776" cy="1458059"/>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AMY WINEHOUSE</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944026"/>
            <a:ext cx="6546602" cy="1277273"/>
          </a:xfrm>
          <a:prstGeom prst="rect">
            <a:avLst/>
          </a:prstGeom>
          <a:noFill/>
        </p:spPr>
        <p:txBody>
          <a:bodyPr wrap="square" rtlCol="0">
            <a:spAutoFit/>
          </a:bodyPr>
          <a:lstStyle/>
          <a:p>
            <a:pPr algn="ctr"/>
            <a:r>
              <a:rPr lang="sv-SE" dirty="0"/>
              <a:t>Brittisk sångerska och låtskrivare känd för sin djupa altröst och eklektiska blandning av musikgenrer som Rhythm and Blues,</a:t>
            </a:r>
            <a:br>
              <a:rPr lang="sv-SE" dirty="0"/>
            </a:br>
            <a:r>
              <a:rPr lang="sv-SE" dirty="0"/>
              <a:t> soul och jazz. </a:t>
            </a:r>
          </a:p>
          <a:p>
            <a:pPr algn="ctr">
              <a:spcBef>
                <a:spcPts val="600"/>
              </a:spcBef>
            </a:pPr>
            <a:r>
              <a:rPr lang="sv-SE" dirty="0"/>
              <a:t>Hon dog 27 år gammal till följd av en oavsiktlig alkoholförgiftning. </a:t>
            </a:r>
          </a:p>
        </p:txBody>
      </p:sp>
      <p:sp>
        <p:nvSpPr>
          <p:cNvPr id="16" name="textruta 15">
            <a:extLst>
              <a:ext uri="{FF2B5EF4-FFF2-40B4-BE49-F238E27FC236}">
                <a16:creationId xmlns:a16="http://schemas.microsoft.com/office/drawing/2014/main" id="{96CF0703-E324-4E0B-93BF-D636AE2152E9}"/>
              </a:ext>
            </a:extLst>
          </p:cNvPr>
          <p:cNvSpPr txBox="1"/>
          <p:nvPr/>
        </p:nvSpPr>
        <p:spPr>
          <a:xfrm>
            <a:off x="274122" y="3114654"/>
            <a:ext cx="6707909" cy="1569660"/>
          </a:xfrm>
          <a:prstGeom prst="rect">
            <a:avLst/>
          </a:prstGeom>
          <a:noFill/>
        </p:spPr>
        <p:txBody>
          <a:bodyPr wrap="square" rtlCol="0">
            <a:spAutoFit/>
          </a:bodyPr>
          <a:lstStyle/>
          <a:p>
            <a:pPr algn="ctr"/>
            <a:r>
              <a:rPr lang="sv-SE" sz="3200" i="1" dirty="0">
                <a:solidFill>
                  <a:schemeClr val="tx1">
                    <a:lumMod val="65000"/>
                    <a:lumOff val="35000"/>
                  </a:schemeClr>
                </a:solidFill>
              </a:rPr>
              <a:t>”Jag lider av depression, antar jag.</a:t>
            </a:r>
            <a:br>
              <a:rPr lang="sv-SE" sz="3200" i="1" dirty="0">
                <a:solidFill>
                  <a:schemeClr val="tx1">
                    <a:lumMod val="65000"/>
                    <a:lumOff val="35000"/>
                  </a:schemeClr>
                </a:solidFill>
              </a:rPr>
            </a:br>
            <a:r>
              <a:rPr lang="sv-SE" sz="3200" i="1" dirty="0">
                <a:solidFill>
                  <a:schemeClr val="tx1">
                    <a:lumMod val="65000"/>
                    <a:lumOff val="35000"/>
                  </a:schemeClr>
                </a:solidFill>
              </a:rPr>
              <a:t>Det är ju inte så ovanligt.</a:t>
            </a:r>
            <a:br>
              <a:rPr lang="sv-SE" sz="3200" i="1" dirty="0">
                <a:solidFill>
                  <a:schemeClr val="tx1">
                    <a:lumMod val="65000"/>
                    <a:lumOff val="35000"/>
                  </a:schemeClr>
                </a:solidFill>
              </a:rPr>
            </a:br>
            <a:r>
              <a:rPr lang="sv-SE" sz="3200" i="1" dirty="0">
                <a:solidFill>
                  <a:schemeClr val="tx1">
                    <a:lumMod val="65000"/>
                    <a:lumOff val="35000"/>
                  </a:schemeClr>
                </a:solidFill>
              </a:rPr>
              <a:t>Det är det många som gör”</a:t>
            </a:r>
          </a:p>
        </p:txBody>
      </p:sp>
      <p:sp>
        <p:nvSpPr>
          <p:cNvPr id="12" name="textruta 11">
            <a:extLst>
              <a:ext uri="{FF2B5EF4-FFF2-40B4-BE49-F238E27FC236}">
                <a16:creationId xmlns:a16="http://schemas.microsoft.com/office/drawing/2014/main" id="{00EDD5FB-14D9-4FA2-83E0-77D89E7C3CF1}"/>
              </a:ext>
            </a:extLst>
          </p:cNvPr>
          <p:cNvSpPr txBox="1"/>
          <p:nvPr/>
        </p:nvSpPr>
        <p:spPr>
          <a:xfrm>
            <a:off x="420255" y="2686208"/>
            <a:ext cx="6497782" cy="369332"/>
          </a:xfrm>
          <a:prstGeom prst="rect">
            <a:avLst/>
          </a:prstGeom>
          <a:noFill/>
        </p:spPr>
        <p:txBody>
          <a:bodyPr wrap="square" rtlCol="0">
            <a:spAutoFit/>
          </a:bodyPr>
          <a:lstStyle/>
          <a:p>
            <a:pPr algn="ctr"/>
            <a:r>
              <a:rPr lang="sv-SE" dirty="0">
                <a:solidFill>
                  <a:schemeClr val="tx1">
                    <a:lumMod val="75000"/>
                    <a:lumOff val="25000"/>
                  </a:schemeClr>
                </a:solidFill>
              </a:rPr>
              <a:t>1983 - 2011</a:t>
            </a:r>
          </a:p>
        </p:txBody>
      </p:sp>
    </p:spTree>
    <p:extLst>
      <p:ext uri="{BB962C8B-B14F-4D97-AF65-F5344CB8AC3E}">
        <p14:creationId xmlns:p14="http://schemas.microsoft.com/office/powerpoint/2010/main" val="2568096188"/>
      </p:ext>
    </p:extLst>
  </p:cSld>
  <p:clrMapOvr>
    <a:masterClrMapping/>
  </p:clrMapOvr>
  <mc:AlternateContent xmlns:mc="http://schemas.openxmlformats.org/markup-compatibility/2006">
    <mc:Choice xmlns:p14="http://schemas.microsoft.com/office/powerpoint/2010/main" Requires="p14">
      <p:transition spd="slow" p14:dur="3000" advTm="10402">
        <p14:reveal/>
      </p:transition>
    </mc:Choice>
    <mc:Fallback>
      <p:transition spd="slow" advTm="1040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slips, kläder, man, person&#10;&#10;Automatiskt genererad beskrivning">
            <a:extLst>
              <a:ext uri="{FF2B5EF4-FFF2-40B4-BE49-F238E27FC236}">
                <a16:creationId xmlns:a16="http://schemas.microsoft.com/office/drawing/2014/main" id="{C2003E68-EA91-4FB8-9AC6-AE8B7BAA9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6030"/>
            <a:ext cx="6600825" cy="686403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1"/>
            <a:ext cx="6061227" cy="179423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5" y="1199286"/>
            <a:ext cx="6061228"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061227" cy="523220"/>
          </a:xfrm>
          <a:prstGeom prst="rect">
            <a:avLst/>
          </a:prstGeom>
          <a:noFill/>
        </p:spPr>
        <p:txBody>
          <a:bodyPr wrap="square" rtlCol="0">
            <a:spAutoFit/>
          </a:bodyPr>
          <a:lstStyle/>
          <a:p>
            <a:pPr algn="ctr"/>
            <a:r>
              <a:rPr lang="sv-SE" sz="2800" dirty="0">
                <a:solidFill>
                  <a:schemeClr val="tx1">
                    <a:lumMod val="75000"/>
                    <a:lumOff val="25000"/>
                  </a:schemeClr>
                </a:solidFill>
              </a:rPr>
              <a:t>LUDWIG VAN BEETHOVEN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27922"/>
            <a:ext cx="6061227" cy="1831271"/>
          </a:xfrm>
          <a:prstGeom prst="rect">
            <a:avLst/>
          </a:prstGeom>
          <a:noFill/>
        </p:spPr>
        <p:txBody>
          <a:bodyPr wrap="square" rtlCol="0">
            <a:spAutoFit/>
          </a:bodyPr>
          <a:lstStyle/>
          <a:p>
            <a:pPr algn="ctr"/>
            <a:r>
              <a:rPr lang="sv-SE" dirty="0"/>
              <a:t>En tysk tonsättare och pianist. När kompositören dog av leverfel 1827 hade han självmedicinerat alkohol i årtionden</a:t>
            </a:r>
            <a:br>
              <a:rPr lang="sv-SE" dirty="0"/>
            </a:br>
            <a:r>
              <a:rPr lang="sv-SE" dirty="0"/>
              <a:t> för sina många hälsoproblem.</a:t>
            </a:r>
          </a:p>
          <a:p>
            <a:pPr algn="ctr">
              <a:spcBef>
                <a:spcPts val="600"/>
              </a:spcBef>
            </a:pPr>
            <a:r>
              <a:rPr lang="sv-SE" dirty="0"/>
              <a:t>Tragiskt nog hade många av hans problem kunnat botas </a:t>
            </a:r>
            <a:br>
              <a:rPr lang="sv-SE" dirty="0"/>
            </a:br>
            <a:r>
              <a:rPr lang="sv-SE" dirty="0"/>
              <a:t>med dagens mediciner. </a:t>
            </a:r>
          </a:p>
          <a:p>
            <a:pPr algn="ctr"/>
            <a:r>
              <a:rPr lang="sv-SE" dirty="0"/>
              <a:t>  </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061225" cy="369332"/>
          </a:xfrm>
          <a:prstGeom prst="rect">
            <a:avLst/>
          </a:prstGeom>
          <a:noFill/>
        </p:spPr>
        <p:txBody>
          <a:bodyPr wrap="square" rtlCol="0">
            <a:spAutoFit/>
          </a:bodyPr>
          <a:lstStyle/>
          <a:p>
            <a:pPr algn="ctr"/>
            <a:r>
              <a:rPr lang="sv-SE" dirty="0">
                <a:solidFill>
                  <a:schemeClr val="tx1">
                    <a:lumMod val="75000"/>
                    <a:lumOff val="25000"/>
                  </a:schemeClr>
                </a:solidFill>
              </a:rPr>
              <a:t>1770 - 1827</a:t>
            </a:r>
          </a:p>
        </p:txBody>
      </p:sp>
    </p:spTree>
    <p:extLst>
      <p:ext uri="{BB962C8B-B14F-4D97-AF65-F5344CB8AC3E}">
        <p14:creationId xmlns:p14="http://schemas.microsoft.com/office/powerpoint/2010/main" val="1179322351"/>
      </p:ext>
    </p:extLst>
  </p:cSld>
  <p:clrMapOvr>
    <a:masterClrMapping/>
  </p:clrMapOvr>
  <mc:AlternateContent xmlns:mc="http://schemas.openxmlformats.org/markup-compatibility/2006">
    <mc:Choice xmlns:p14="http://schemas.microsoft.com/office/powerpoint/2010/main" Requires="p14">
      <p:transition spd="slow" p14:dur="3000" advTm="11753">
        <p14:reveal/>
      </p:transition>
    </mc:Choice>
    <mc:Fallback>
      <p:transition spd="slow" advTm="1175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vägg, kostym, man&#10;&#10;Automatiskt genererad beskrivning">
            <a:extLst>
              <a:ext uri="{FF2B5EF4-FFF2-40B4-BE49-F238E27FC236}">
                <a16:creationId xmlns:a16="http://schemas.microsoft.com/office/drawing/2014/main" id="{A41A6B7B-AE65-4E5C-818C-B374D005A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849" y="-6030"/>
            <a:ext cx="6668290"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283113" y="3180070"/>
            <a:ext cx="6561776" cy="1393378"/>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1847107" y="2243354"/>
            <a:ext cx="3561937" cy="432416"/>
          </a:xfrm>
          <a:prstGeom prst="rect">
            <a:avLst/>
          </a:prstGeom>
          <a:noFill/>
        </p:spPr>
        <p:txBody>
          <a:bodyPr wrap="square" rtlCol="0">
            <a:spAutoFit/>
          </a:bodyPr>
          <a:lstStyle/>
          <a:p>
            <a:r>
              <a:rPr lang="sv-SE" sz="2800" dirty="0">
                <a:solidFill>
                  <a:schemeClr val="tx1">
                    <a:lumMod val="75000"/>
                    <a:lumOff val="25000"/>
                  </a:schemeClr>
                </a:solidFill>
              </a:rPr>
              <a:t>AUGUST STRINDBERG</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276595"/>
            <a:ext cx="6546602" cy="1200329"/>
          </a:xfrm>
          <a:prstGeom prst="rect">
            <a:avLst/>
          </a:prstGeom>
          <a:noFill/>
        </p:spPr>
        <p:txBody>
          <a:bodyPr wrap="square" rtlCol="0">
            <a:spAutoFit/>
          </a:bodyPr>
          <a:lstStyle/>
          <a:p>
            <a:pPr algn="ctr"/>
            <a:r>
              <a:rPr lang="sv-SE" dirty="0"/>
              <a:t>August Strindberg var en svensk författare, dramatiker och bildkonstnär (måleri och fotografi). Han räknas som en av Sveriges mest betydelsefulla författare. Internationellt var han främst känd som dramatiker. </a:t>
            </a:r>
          </a:p>
        </p:txBody>
      </p:sp>
      <p:sp>
        <p:nvSpPr>
          <p:cNvPr id="12" name="textruta 11">
            <a:extLst>
              <a:ext uri="{FF2B5EF4-FFF2-40B4-BE49-F238E27FC236}">
                <a16:creationId xmlns:a16="http://schemas.microsoft.com/office/drawing/2014/main" id="{730D2CD1-96EB-44CB-B8DA-B97C025CC3B1}"/>
              </a:ext>
            </a:extLst>
          </p:cNvPr>
          <p:cNvSpPr txBox="1"/>
          <p:nvPr/>
        </p:nvSpPr>
        <p:spPr>
          <a:xfrm>
            <a:off x="572655" y="2699655"/>
            <a:ext cx="5893459" cy="369332"/>
          </a:xfrm>
          <a:prstGeom prst="rect">
            <a:avLst/>
          </a:prstGeom>
          <a:noFill/>
        </p:spPr>
        <p:txBody>
          <a:bodyPr wrap="square" rtlCol="0">
            <a:spAutoFit/>
          </a:bodyPr>
          <a:lstStyle/>
          <a:p>
            <a:pPr algn="ctr"/>
            <a:r>
              <a:rPr lang="sv-SE" dirty="0">
                <a:solidFill>
                  <a:schemeClr val="tx1">
                    <a:lumMod val="75000"/>
                    <a:lumOff val="25000"/>
                  </a:schemeClr>
                </a:solidFill>
              </a:rPr>
              <a:t>1849 - 1912 </a:t>
            </a:r>
          </a:p>
        </p:txBody>
      </p:sp>
    </p:spTree>
    <p:extLst>
      <p:ext uri="{BB962C8B-B14F-4D97-AF65-F5344CB8AC3E}">
        <p14:creationId xmlns:p14="http://schemas.microsoft.com/office/powerpoint/2010/main" val="939455096"/>
      </p:ext>
    </p:extLst>
  </p:cSld>
  <p:clrMapOvr>
    <a:masterClrMapping/>
  </p:clrMapOvr>
  <mc:AlternateContent xmlns:mc="http://schemas.openxmlformats.org/markup-compatibility/2006">
    <mc:Choice xmlns:p14="http://schemas.microsoft.com/office/powerpoint/2010/main" Requires="p14">
      <p:transition spd="slow" p14:dur="3000" advTm="11121">
        <p14:reveal/>
      </p:transition>
    </mc:Choice>
    <mc:Fallback>
      <p:transition spd="slow" advTm="1112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slips, tittar&#10;&#10;Automatiskt genererad beskrivning">
            <a:extLst>
              <a:ext uri="{FF2B5EF4-FFF2-40B4-BE49-F238E27FC236}">
                <a16:creationId xmlns:a16="http://schemas.microsoft.com/office/drawing/2014/main" id="{449A5B53-A728-49A4-911A-6BAD46C5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712" y="-6030"/>
            <a:ext cx="6124575" cy="686403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1"/>
            <a:ext cx="6061227" cy="179423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5" y="1199286"/>
            <a:ext cx="6061228"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061227" cy="523220"/>
          </a:xfrm>
          <a:prstGeom prst="rect">
            <a:avLst/>
          </a:prstGeom>
          <a:noFill/>
        </p:spPr>
        <p:txBody>
          <a:bodyPr wrap="square" rtlCol="0">
            <a:spAutoFit/>
          </a:bodyPr>
          <a:lstStyle/>
          <a:p>
            <a:pPr algn="ctr"/>
            <a:r>
              <a:rPr lang="sv-SE" sz="2800" dirty="0">
                <a:solidFill>
                  <a:schemeClr val="tx1">
                    <a:lumMod val="75000"/>
                    <a:lumOff val="25000"/>
                  </a:schemeClr>
                </a:solidFill>
              </a:rPr>
              <a:t>CHESTER BENNINGTON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27922"/>
            <a:ext cx="6061227" cy="1477328"/>
          </a:xfrm>
          <a:prstGeom prst="rect">
            <a:avLst/>
          </a:prstGeom>
          <a:noFill/>
        </p:spPr>
        <p:txBody>
          <a:bodyPr wrap="square" rtlCol="0">
            <a:spAutoFit/>
          </a:bodyPr>
          <a:lstStyle/>
          <a:p>
            <a:pPr algn="ctr"/>
            <a:r>
              <a:rPr lang="sv-SE" dirty="0"/>
              <a:t>Chester </a:t>
            </a:r>
            <a:r>
              <a:rPr lang="sv-SE" dirty="0" err="1"/>
              <a:t>Bennington</a:t>
            </a:r>
            <a:r>
              <a:rPr lang="sv-SE" dirty="0"/>
              <a:t>, en amerikansk musiker och sångare i bandet </a:t>
            </a:r>
            <a:r>
              <a:rPr lang="sv-SE" dirty="0" err="1"/>
              <a:t>Linkin</a:t>
            </a:r>
            <a:r>
              <a:rPr lang="sv-SE" dirty="0"/>
              <a:t> Park och </a:t>
            </a:r>
            <a:r>
              <a:rPr lang="sv-SE" dirty="0" err="1"/>
              <a:t>Dead</a:t>
            </a:r>
            <a:r>
              <a:rPr lang="sv-SE" dirty="0"/>
              <a:t> by </a:t>
            </a:r>
            <a:r>
              <a:rPr lang="sv-SE" dirty="0" err="1"/>
              <a:t>Sunrise</a:t>
            </a:r>
            <a:r>
              <a:rPr lang="sv-SE" dirty="0"/>
              <a:t>, hade</a:t>
            </a:r>
            <a:br>
              <a:rPr lang="sv-SE" dirty="0"/>
            </a:br>
            <a:r>
              <a:rPr lang="sv-SE" dirty="0"/>
              <a:t> återkommande depressioner. </a:t>
            </a:r>
          </a:p>
          <a:p>
            <a:pPr algn="ctr"/>
            <a:r>
              <a:rPr lang="sv-SE" dirty="0"/>
              <a:t> Juli 2017 hittades han död i sitt hem i Los Angeles efter </a:t>
            </a:r>
            <a:br>
              <a:rPr lang="sv-SE" dirty="0"/>
            </a:br>
            <a:r>
              <a:rPr lang="sv-SE" dirty="0"/>
              <a:t>att ha tagit sitt liv. </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061225" cy="369332"/>
          </a:xfrm>
          <a:prstGeom prst="rect">
            <a:avLst/>
          </a:prstGeom>
          <a:noFill/>
        </p:spPr>
        <p:txBody>
          <a:bodyPr wrap="square" rtlCol="0">
            <a:spAutoFit/>
          </a:bodyPr>
          <a:lstStyle/>
          <a:p>
            <a:pPr algn="ctr"/>
            <a:r>
              <a:rPr lang="sv-SE" dirty="0">
                <a:solidFill>
                  <a:schemeClr val="tx1">
                    <a:lumMod val="75000"/>
                    <a:lumOff val="25000"/>
                  </a:schemeClr>
                </a:solidFill>
              </a:rPr>
              <a:t>1976 - 2017</a:t>
            </a:r>
          </a:p>
        </p:txBody>
      </p:sp>
    </p:spTree>
    <p:extLst>
      <p:ext uri="{BB962C8B-B14F-4D97-AF65-F5344CB8AC3E}">
        <p14:creationId xmlns:p14="http://schemas.microsoft.com/office/powerpoint/2010/main" val="3893294352"/>
      </p:ext>
    </p:extLst>
  </p:cSld>
  <p:clrMapOvr>
    <a:masterClrMapping/>
  </p:clrMapOvr>
  <mc:AlternateContent xmlns:mc="http://schemas.openxmlformats.org/markup-compatibility/2006">
    <mc:Choice xmlns:p14="http://schemas.microsoft.com/office/powerpoint/2010/main" Requires="p14">
      <p:transition spd="slow" p14:dur="3000" advTm="10803">
        <p14:reveal/>
      </p:transition>
    </mc:Choice>
    <mc:Fallback>
      <p:transition spd="slow" advTm="1080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slips, vägg&#10;&#10;Automatiskt genererad beskrivning">
            <a:extLst>
              <a:ext uri="{FF2B5EF4-FFF2-40B4-BE49-F238E27FC236}">
                <a16:creationId xmlns:a16="http://schemas.microsoft.com/office/drawing/2014/main" id="{225DFB7D-A7E2-4FDD-8855-0357E21E9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389" y="0"/>
            <a:ext cx="5962650"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5117551"/>
            <a:ext cx="6561776" cy="1135331"/>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7029417"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2" y="2243354"/>
            <a:ext cx="6915149" cy="523220"/>
          </a:xfrm>
          <a:prstGeom prst="rect">
            <a:avLst/>
          </a:prstGeom>
          <a:noFill/>
        </p:spPr>
        <p:txBody>
          <a:bodyPr wrap="square" rtlCol="0">
            <a:spAutoFit/>
          </a:bodyPr>
          <a:lstStyle/>
          <a:p>
            <a:pPr algn="ctr"/>
            <a:r>
              <a:rPr lang="sv-SE" sz="2800" dirty="0">
                <a:solidFill>
                  <a:schemeClr val="tx1">
                    <a:lumMod val="75000"/>
                    <a:lumOff val="25000"/>
                  </a:schemeClr>
                </a:solidFill>
              </a:rPr>
              <a:t>STEPHEN FRY</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5226413"/>
            <a:ext cx="6546602" cy="923330"/>
          </a:xfrm>
          <a:prstGeom prst="rect">
            <a:avLst/>
          </a:prstGeom>
          <a:noFill/>
        </p:spPr>
        <p:txBody>
          <a:bodyPr wrap="square" rtlCol="0">
            <a:spAutoFit/>
          </a:bodyPr>
          <a:lstStyle/>
          <a:p>
            <a:pPr algn="ctr"/>
            <a:r>
              <a:rPr lang="sv-SE" dirty="0"/>
              <a:t>Brittisk författare, komiker, regissör, manusförfattare, programledare och skådespelare. I dokumentärfilmen, The </a:t>
            </a:r>
            <a:r>
              <a:rPr lang="sv-SE" dirty="0" err="1"/>
              <a:t>Secret</a:t>
            </a:r>
            <a:r>
              <a:rPr lang="sv-SE" dirty="0"/>
              <a:t> Life </a:t>
            </a:r>
            <a:r>
              <a:rPr lang="sv-SE" dirty="0" err="1"/>
              <a:t>of</a:t>
            </a:r>
            <a:r>
              <a:rPr lang="sv-SE" dirty="0"/>
              <a:t> the </a:t>
            </a:r>
            <a:r>
              <a:rPr lang="sv-SE" dirty="0" err="1"/>
              <a:t>Manic</a:t>
            </a:r>
            <a:r>
              <a:rPr lang="sv-SE" dirty="0"/>
              <a:t> Depressive för BBC berättar han om sin bipolära sjukdom.</a:t>
            </a:r>
          </a:p>
        </p:txBody>
      </p:sp>
      <p:sp>
        <p:nvSpPr>
          <p:cNvPr id="16" name="textruta 15">
            <a:extLst>
              <a:ext uri="{FF2B5EF4-FFF2-40B4-BE49-F238E27FC236}">
                <a16:creationId xmlns:a16="http://schemas.microsoft.com/office/drawing/2014/main" id="{96CF0703-E324-4E0B-93BF-D636AE2152E9}"/>
              </a:ext>
            </a:extLst>
          </p:cNvPr>
          <p:cNvSpPr txBox="1"/>
          <p:nvPr/>
        </p:nvSpPr>
        <p:spPr>
          <a:xfrm>
            <a:off x="274122" y="2832267"/>
            <a:ext cx="7175549" cy="2062103"/>
          </a:xfrm>
          <a:prstGeom prst="rect">
            <a:avLst/>
          </a:prstGeom>
          <a:noFill/>
        </p:spPr>
        <p:txBody>
          <a:bodyPr wrap="square" rtlCol="0">
            <a:spAutoFit/>
          </a:bodyPr>
          <a:lstStyle/>
          <a:p>
            <a:pPr algn="ctr"/>
            <a:r>
              <a:rPr lang="sv-SE" sz="3200" i="1" dirty="0">
                <a:solidFill>
                  <a:schemeClr val="tx1">
                    <a:lumMod val="65000"/>
                    <a:lumOff val="35000"/>
                  </a:schemeClr>
                </a:solidFill>
              </a:rPr>
              <a:t>”Det är svårt att vara vän med en person som lider av depression, men det är en av de mest omtänksamma och storsinta saker du kan göra” </a:t>
            </a:r>
          </a:p>
        </p:txBody>
      </p:sp>
    </p:spTree>
    <p:extLst>
      <p:ext uri="{BB962C8B-B14F-4D97-AF65-F5344CB8AC3E}">
        <p14:creationId xmlns:p14="http://schemas.microsoft.com/office/powerpoint/2010/main" val="2907105482"/>
      </p:ext>
    </p:extLst>
  </p:cSld>
  <p:clrMapOvr>
    <a:masterClrMapping/>
  </p:clrMapOvr>
  <mc:AlternateContent xmlns:mc="http://schemas.openxmlformats.org/markup-compatibility/2006">
    <mc:Choice xmlns:p14="http://schemas.microsoft.com/office/powerpoint/2010/main" Requires="p14">
      <p:transition spd="slow" p14:dur="3000" advTm="10989">
        <p14:reveal/>
      </p:transition>
    </mc:Choice>
    <mc:Fallback>
      <p:transition spd="slow" advTm="1098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objekt, kvinna, mikrofon&#10;&#10;Automatiskt genererad beskrivning">
            <a:extLst>
              <a:ext uri="{FF2B5EF4-FFF2-40B4-BE49-F238E27FC236}">
                <a16:creationId xmlns:a16="http://schemas.microsoft.com/office/drawing/2014/main" id="{2EF12A5D-3E65-4DB3-9AB5-FC148675F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012" y="0"/>
            <a:ext cx="6124575"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35427" y="5911140"/>
            <a:ext cx="6561776" cy="75519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116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LADY GAGA</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35427" y="6043869"/>
            <a:ext cx="6546602" cy="646331"/>
          </a:xfrm>
          <a:prstGeom prst="rect">
            <a:avLst/>
          </a:prstGeom>
          <a:noFill/>
        </p:spPr>
        <p:txBody>
          <a:bodyPr wrap="square" rtlCol="0">
            <a:spAutoFit/>
          </a:bodyPr>
          <a:lstStyle/>
          <a:p>
            <a:pPr algn="ctr"/>
            <a:r>
              <a:rPr lang="sv-SE" dirty="0"/>
              <a:t>Lady </a:t>
            </a:r>
            <a:r>
              <a:rPr lang="sv-SE" dirty="0" err="1"/>
              <a:t>Gaga</a:t>
            </a:r>
            <a:r>
              <a:rPr lang="sv-SE" dirty="0"/>
              <a:t> har alltid varit öppen om att hon har haft och får depressioner liksom ångest och oro.</a:t>
            </a:r>
          </a:p>
        </p:txBody>
      </p:sp>
      <p:sp>
        <p:nvSpPr>
          <p:cNvPr id="16" name="textruta 15">
            <a:extLst>
              <a:ext uri="{FF2B5EF4-FFF2-40B4-BE49-F238E27FC236}">
                <a16:creationId xmlns:a16="http://schemas.microsoft.com/office/drawing/2014/main" id="{96CF0703-E324-4E0B-93BF-D636AE2152E9}"/>
              </a:ext>
            </a:extLst>
          </p:cNvPr>
          <p:cNvSpPr txBox="1"/>
          <p:nvPr/>
        </p:nvSpPr>
        <p:spPr>
          <a:xfrm>
            <a:off x="172522" y="2694933"/>
            <a:ext cx="7345878" cy="3046988"/>
          </a:xfrm>
          <a:prstGeom prst="rect">
            <a:avLst/>
          </a:prstGeom>
          <a:noFill/>
        </p:spPr>
        <p:txBody>
          <a:bodyPr wrap="square" rtlCol="0">
            <a:spAutoFit/>
          </a:bodyPr>
          <a:lstStyle/>
          <a:p>
            <a:pPr algn="ctr"/>
            <a:r>
              <a:rPr lang="sv-SE" sz="3200" i="1" dirty="0">
                <a:solidFill>
                  <a:schemeClr val="tx1">
                    <a:lumMod val="65000"/>
                    <a:lumOff val="35000"/>
                  </a:schemeClr>
                </a:solidFill>
              </a:rPr>
              <a:t>”</a:t>
            </a:r>
            <a:r>
              <a:rPr lang="en-US" sz="3200" i="1" dirty="0">
                <a:solidFill>
                  <a:schemeClr val="tx1">
                    <a:lumMod val="65000"/>
                    <a:lumOff val="35000"/>
                  </a:schemeClr>
                </a:solidFill>
              </a:rPr>
              <a:t> I have some sort of anxiety, depression, something that changed my whole life.</a:t>
            </a:r>
            <a:br>
              <a:rPr lang="en-US" sz="3200" i="1" dirty="0">
                <a:solidFill>
                  <a:schemeClr val="tx1">
                    <a:lumMod val="65000"/>
                    <a:lumOff val="35000"/>
                  </a:schemeClr>
                </a:solidFill>
              </a:rPr>
            </a:br>
            <a:r>
              <a:rPr lang="en-US" sz="3200" i="1" dirty="0">
                <a:solidFill>
                  <a:schemeClr val="tx1">
                    <a:lumMod val="65000"/>
                    <a:lumOff val="35000"/>
                  </a:schemeClr>
                </a:solidFill>
              </a:rPr>
              <a:t>I take antidepressant medication for it. And what helped me the most </a:t>
            </a:r>
            <a:r>
              <a:rPr lang="en-US" sz="3200" i="1">
                <a:solidFill>
                  <a:schemeClr val="tx1">
                    <a:lumMod val="65000"/>
                    <a:lumOff val="35000"/>
                  </a:schemeClr>
                </a:solidFill>
              </a:rPr>
              <a:t>is that </a:t>
            </a:r>
            <a:r>
              <a:rPr lang="en-US" sz="3200" i="1" dirty="0">
                <a:solidFill>
                  <a:schemeClr val="tx1">
                    <a:lumMod val="65000"/>
                    <a:lumOff val="35000"/>
                  </a:schemeClr>
                </a:solidFill>
              </a:rPr>
              <a:t>I realized that the part of me identity is saying no to things that I don´t want to do</a:t>
            </a:r>
            <a:r>
              <a:rPr lang="sv-SE" sz="3200" i="1" dirty="0">
                <a:solidFill>
                  <a:schemeClr val="tx1">
                    <a:lumMod val="65000"/>
                    <a:lumOff val="35000"/>
                  </a:schemeClr>
                </a:solidFill>
              </a:rPr>
              <a:t>”</a:t>
            </a:r>
          </a:p>
        </p:txBody>
      </p:sp>
    </p:spTree>
    <p:extLst>
      <p:ext uri="{BB962C8B-B14F-4D97-AF65-F5344CB8AC3E}">
        <p14:creationId xmlns:p14="http://schemas.microsoft.com/office/powerpoint/2010/main" val="2667123370"/>
      </p:ext>
    </p:extLst>
  </p:cSld>
  <p:clrMapOvr>
    <a:masterClrMapping/>
  </p:clrMapOvr>
  <mc:AlternateContent xmlns:mc="http://schemas.openxmlformats.org/markup-compatibility/2006">
    <mc:Choice xmlns:p14="http://schemas.microsoft.com/office/powerpoint/2010/main" Requires="p14">
      <p:transition spd="slow" p14:dur="3000" advTm="10981">
        <p14:reveal/>
      </p:transition>
    </mc:Choice>
    <mc:Fallback>
      <p:transition spd="slow" advTm="10981">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man, foto, inomhus, person&#10;&#10;Automatiskt genererad beskrivning">
            <a:extLst>
              <a:ext uri="{FF2B5EF4-FFF2-40B4-BE49-F238E27FC236}">
                <a16:creationId xmlns:a16="http://schemas.microsoft.com/office/drawing/2014/main" id="{E23800A0-CA28-497A-8E3D-004C7B6D2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083" y="-6030"/>
            <a:ext cx="6124575" cy="686403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2"/>
            <a:ext cx="6061227" cy="1477328"/>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5" y="1199286"/>
            <a:ext cx="6061228"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061227" cy="523220"/>
          </a:xfrm>
          <a:prstGeom prst="rect">
            <a:avLst/>
          </a:prstGeom>
          <a:noFill/>
        </p:spPr>
        <p:txBody>
          <a:bodyPr wrap="square" rtlCol="0">
            <a:spAutoFit/>
          </a:bodyPr>
          <a:lstStyle/>
          <a:p>
            <a:pPr algn="ctr"/>
            <a:r>
              <a:rPr lang="sv-SE" sz="2800" dirty="0">
                <a:solidFill>
                  <a:schemeClr val="tx1">
                    <a:lumMod val="75000"/>
                    <a:lumOff val="25000"/>
                  </a:schemeClr>
                </a:solidFill>
              </a:rPr>
              <a:t>LEO TOLSTOY</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54816"/>
            <a:ext cx="6061227" cy="1477328"/>
          </a:xfrm>
          <a:prstGeom prst="rect">
            <a:avLst/>
          </a:prstGeom>
          <a:noFill/>
        </p:spPr>
        <p:txBody>
          <a:bodyPr wrap="square" rtlCol="0">
            <a:spAutoFit/>
          </a:bodyPr>
          <a:lstStyle/>
          <a:p>
            <a:pPr algn="ctr"/>
            <a:r>
              <a:rPr lang="sv-SE" dirty="0"/>
              <a:t>Tolstoj är ett perfekt exempel på någon som till synes har allt. Trots att han kom från en rik familj, firades som författare och var pappa till tretton barn, drev hans demoner honom till att seriöst överväga självmord. </a:t>
            </a:r>
          </a:p>
          <a:p>
            <a:pPr algn="ctr"/>
            <a:r>
              <a:rPr lang="sv-SE" dirty="0"/>
              <a:t>  </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061225" cy="369332"/>
          </a:xfrm>
          <a:prstGeom prst="rect">
            <a:avLst/>
          </a:prstGeom>
          <a:noFill/>
        </p:spPr>
        <p:txBody>
          <a:bodyPr wrap="square" rtlCol="0">
            <a:spAutoFit/>
          </a:bodyPr>
          <a:lstStyle/>
          <a:p>
            <a:pPr algn="ctr"/>
            <a:r>
              <a:rPr lang="sv-SE" dirty="0">
                <a:solidFill>
                  <a:schemeClr val="tx1">
                    <a:lumMod val="75000"/>
                    <a:lumOff val="25000"/>
                  </a:schemeClr>
                </a:solidFill>
              </a:rPr>
              <a:t>1828 - 1910</a:t>
            </a:r>
          </a:p>
        </p:txBody>
      </p:sp>
    </p:spTree>
    <p:extLst>
      <p:ext uri="{BB962C8B-B14F-4D97-AF65-F5344CB8AC3E}">
        <p14:creationId xmlns:p14="http://schemas.microsoft.com/office/powerpoint/2010/main" val="2925881819"/>
      </p:ext>
    </p:extLst>
  </p:cSld>
  <p:clrMapOvr>
    <a:masterClrMapping/>
  </p:clrMapOvr>
  <mc:AlternateContent xmlns:mc="http://schemas.openxmlformats.org/markup-compatibility/2006">
    <mc:Choice xmlns:p14="http://schemas.microsoft.com/office/powerpoint/2010/main" Requires="p14">
      <p:transition spd="slow" p14:dur="3000" advTm="10991">
        <p14:reveal/>
      </p:transition>
    </mc:Choice>
    <mc:Fallback>
      <p:transition spd="slow" advTm="1099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man, hatt, person, har på sig&#10;&#10;Automatiskt genererad beskrivning">
            <a:extLst>
              <a:ext uri="{FF2B5EF4-FFF2-40B4-BE49-F238E27FC236}">
                <a16:creationId xmlns:a16="http://schemas.microsoft.com/office/drawing/2014/main" id="{10D734D6-3278-4CD1-BB9B-64F2AABF1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741" y="0"/>
            <a:ext cx="6124575" cy="6858000"/>
          </a:xfrm>
          <a:prstGeom prst="rect">
            <a:avLst/>
          </a:prstGeom>
        </p:spPr>
      </p:pic>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LEONARD COHEN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6" name="textruta 15">
            <a:extLst>
              <a:ext uri="{FF2B5EF4-FFF2-40B4-BE49-F238E27FC236}">
                <a16:creationId xmlns:a16="http://schemas.microsoft.com/office/drawing/2014/main" id="{96CF0703-E324-4E0B-93BF-D636AE2152E9}"/>
              </a:ext>
            </a:extLst>
          </p:cNvPr>
          <p:cNvSpPr txBox="1"/>
          <p:nvPr/>
        </p:nvSpPr>
        <p:spPr>
          <a:xfrm>
            <a:off x="638853" y="3119558"/>
            <a:ext cx="6124576" cy="2554545"/>
          </a:xfrm>
          <a:prstGeom prst="rect">
            <a:avLst/>
          </a:prstGeom>
          <a:noFill/>
        </p:spPr>
        <p:txBody>
          <a:bodyPr wrap="square" rtlCol="0">
            <a:spAutoFit/>
          </a:bodyPr>
          <a:lstStyle/>
          <a:p>
            <a:pPr algn="ctr"/>
            <a:r>
              <a:rPr lang="sv-SE" sz="3200" i="1" dirty="0">
                <a:solidFill>
                  <a:schemeClr val="tx1">
                    <a:lumMod val="65000"/>
                    <a:lumOff val="35000"/>
                  </a:schemeClr>
                </a:solidFill>
              </a:rPr>
              <a:t>”The term </a:t>
            </a:r>
            <a:r>
              <a:rPr lang="sv-SE" sz="3200" i="1" dirty="0" err="1">
                <a:solidFill>
                  <a:schemeClr val="tx1">
                    <a:lumMod val="65000"/>
                    <a:lumOff val="35000"/>
                  </a:schemeClr>
                </a:solidFill>
              </a:rPr>
              <a:t>clinical</a:t>
            </a:r>
            <a:r>
              <a:rPr lang="sv-SE" sz="3200" i="1" dirty="0">
                <a:solidFill>
                  <a:schemeClr val="tx1">
                    <a:lumMod val="65000"/>
                    <a:lumOff val="35000"/>
                  </a:schemeClr>
                </a:solidFill>
              </a:rPr>
              <a:t> depression </a:t>
            </a:r>
            <a:r>
              <a:rPr lang="sv-SE" sz="3200" i="1" dirty="0" err="1">
                <a:solidFill>
                  <a:schemeClr val="tx1">
                    <a:lumMod val="65000"/>
                    <a:lumOff val="35000"/>
                  </a:schemeClr>
                </a:solidFill>
              </a:rPr>
              <a:t>find</a:t>
            </a:r>
            <a:r>
              <a:rPr lang="sv-SE" sz="3200" i="1" dirty="0">
                <a:solidFill>
                  <a:schemeClr val="tx1">
                    <a:lumMod val="65000"/>
                    <a:lumOff val="35000"/>
                  </a:schemeClr>
                </a:solidFill>
              </a:rPr>
              <a:t> </a:t>
            </a:r>
            <a:r>
              <a:rPr lang="sv-SE" sz="3200" i="1" dirty="0" err="1">
                <a:solidFill>
                  <a:schemeClr val="tx1">
                    <a:lumMod val="65000"/>
                    <a:lumOff val="35000"/>
                  </a:schemeClr>
                </a:solidFill>
              </a:rPr>
              <a:t>its</a:t>
            </a:r>
            <a:r>
              <a:rPr lang="sv-SE" sz="3200" i="1" dirty="0">
                <a:solidFill>
                  <a:schemeClr val="tx1">
                    <a:lumMod val="65000"/>
                    <a:lumOff val="35000"/>
                  </a:schemeClr>
                </a:solidFill>
              </a:rPr>
              <a:t> </a:t>
            </a:r>
            <a:r>
              <a:rPr lang="sv-SE" sz="3200" i="1" dirty="0" err="1">
                <a:solidFill>
                  <a:schemeClr val="tx1">
                    <a:lumMod val="65000"/>
                    <a:lumOff val="35000"/>
                  </a:schemeClr>
                </a:solidFill>
              </a:rPr>
              <a:t>way</a:t>
            </a:r>
            <a:r>
              <a:rPr lang="sv-SE" sz="3200" i="1" dirty="0">
                <a:solidFill>
                  <a:schemeClr val="tx1">
                    <a:lumMod val="65000"/>
                    <a:lumOff val="35000"/>
                  </a:schemeClr>
                </a:solidFill>
              </a:rPr>
              <a:t> </a:t>
            </a:r>
            <a:r>
              <a:rPr lang="sv-SE" sz="3200" i="1" dirty="0" err="1">
                <a:solidFill>
                  <a:schemeClr val="tx1">
                    <a:lumMod val="65000"/>
                    <a:lumOff val="35000"/>
                  </a:schemeClr>
                </a:solidFill>
              </a:rPr>
              <a:t>into</a:t>
            </a:r>
            <a:r>
              <a:rPr lang="sv-SE" sz="3200" i="1" dirty="0">
                <a:solidFill>
                  <a:schemeClr val="tx1">
                    <a:lumMod val="65000"/>
                    <a:lumOff val="35000"/>
                  </a:schemeClr>
                </a:solidFill>
              </a:rPr>
              <a:t> </a:t>
            </a:r>
            <a:r>
              <a:rPr lang="sv-SE" sz="3200" i="1" dirty="0" err="1">
                <a:solidFill>
                  <a:schemeClr val="tx1">
                    <a:lumMod val="65000"/>
                    <a:lumOff val="35000"/>
                  </a:schemeClr>
                </a:solidFill>
              </a:rPr>
              <a:t>too</a:t>
            </a:r>
            <a:r>
              <a:rPr lang="sv-SE" sz="3200" i="1" dirty="0">
                <a:solidFill>
                  <a:schemeClr val="tx1">
                    <a:lumMod val="65000"/>
                    <a:lumOff val="35000"/>
                  </a:schemeClr>
                </a:solidFill>
              </a:rPr>
              <a:t> </a:t>
            </a:r>
            <a:r>
              <a:rPr lang="sv-SE" sz="3200" dirty="0" err="1">
                <a:solidFill>
                  <a:schemeClr val="tx1">
                    <a:lumMod val="65000"/>
                    <a:lumOff val="35000"/>
                  </a:schemeClr>
                </a:solidFill>
              </a:rPr>
              <a:t>many</a:t>
            </a:r>
            <a:r>
              <a:rPr lang="sv-SE" sz="3200" dirty="0">
                <a:solidFill>
                  <a:schemeClr val="tx1">
                    <a:lumMod val="65000"/>
                    <a:lumOff val="35000"/>
                  </a:schemeClr>
                </a:solidFill>
              </a:rPr>
              <a:t> </a:t>
            </a:r>
            <a:r>
              <a:rPr lang="sv-SE" sz="3200" dirty="0" err="1">
                <a:solidFill>
                  <a:schemeClr val="tx1">
                    <a:lumMod val="65000"/>
                    <a:lumOff val="35000"/>
                  </a:schemeClr>
                </a:solidFill>
              </a:rPr>
              <a:t>conversations</a:t>
            </a:r>
            <a:r>
              <a:rPr lang="sv-SE" sz="3200" dirty="0">
                <a:solidFill>
                  <a:schemeClr val="tx1">
                    <a:lumMod val="65000"/>
                    <a:lumOff val="35000"/>
                  </a:schemeClr>
                </a:solidFill>
              </a:rPr>
              <a:t> </a:t>
            </a:r>
            <a:r>
              <a:rPr lang="sv-SE" sz="3200" dirty="0" err="1">
                <a:solidFill>
                  <a:schemeClr val="tx1">
                    <a:lumMod val="65000"/>
                    <a:lumOff val="35000"/>
                  </a:schemeClr>
                </a:solidFill>
              </a:rPr>
              <a:t>these</a:t>
            </a:r>
            <a:r>
              <a:rPr lang="sv-SE" sz="3200" dirty="0">
                <a:solidFill>
                  <a:schemeClr val="tx1">
                    <a:lumMod val="65000"/>
                    <a:lumOff val="35000"/>
                  </a:schemeClr>
                </a:solidFill>
              </a:rPr>
              <a:t> </a:t>
            </a:r>
            <a:r>
              <a:rPr lang="sv-SE" sz="3200" dirty="0" err="1">
                <a:solidFill>
                  <a:schemeClr val="tx1">
                    <a:lumMod val="65000"/>
                    <a:lumOff val="35000"/>
                  </a:schemeClr>
                </a:solidFill>
              </a:rPr>
              <a:t>days</a:t>
            </a:r>
            <a:r>
              <a:rPr lang="sv-SE" sz="3200" dirty="0">
                <a:solidFill>
                  <a:schemeClr val="tx1">
                    <a:lumMod val="65000"/>
                    <a:lumOff val="35000"/>
                  </a:schemeClr>
                </a:solidFill>
              </a:rPr>
              <a:t>. </a:t>
            </a:r>
            <a:r>
              <a:rPr lang="sv-SE" sz="3200" dirty="0" err="1">
                <a:solidFill>
                  <a:schemeClr val="tx1">
                    <a:lumMod val="65000"/>
                    <a:lumOff val="35000"/>
                  </a:schemeClr>
                </a:solidFill>
              </a:rPr>
              <a:t>One</a:t>
            </a:r>
            <a:r>
              <a:rPr lang="sv-SE" sz="3200" dirty="0">
                <a:solidFill>
                  <a:schemeClr val="tx1">
                    <a:lumMod val="65000"/>
                    <a:lumOff val="35000"/>
                  </a:schemeClr>
                </a:solidFill>
              </a:rPr>
              <a:t> </a:t>
            </a:r>
            <a:r>
              <a:rPr lang="sv-SE" sz="3200" i="1" dirty="0">
                <a:solidFill>
                  <a:schemeClr val="tx1">
                    <a:lumMod val="65000"/>
                    <a:lumOff val="35000"/>
                  </a:schemeClr>
                </a:solidFill>
              </a:rPr>
              <a:t>has a sense </a:t>
            </a:r>
            <a:r>
              <a:rPr lang="sv-SE" sz="3200" i="1" dirty="0" err="1">
                <a:solidFill>
                  <a:schemeClr val="tx1">
                    <a:lumMod val="65000"/>
                    <a:lumOff val="35000"/>
                  </a:schemeClr>
                </a:solidFill>
              </a:rPr>
              <a:t>that</a:t>
            </a:r>
            <a:r>
              <a:rPr lang="sv-SE" sz="3200" i="1" dirty="0">
                <a:solidFill>
                  <a:schemeClr val="tx1">
                    <a:lumMod val="65000"/>
                    <a:lumOff val="35000"/>
                  </a:schemeClr>
                </a:solidFill>
              </a:rPr>
              <a:t> a </a:t>
            </a:r>
            <a:r>
              <a:rPr lang="sv-SE" sz="3200" i="1" dirty="0" err="1">
                <a:solidFill>
                  <a:schemeClr val="tx1">
                    <a:lumMod val="65000"/>
                    <a:lumOff val="35000"/>
                  </a:schemeClr>
                </a:solidFill>
              </a:rPr>
              <a:t>catastrofe</a:t>
            </a:r>
            <a:r>
              <a:rPr lang="sv-SE" sz="3200" i="1" dirty="0">
                <a:solidFill>
                  <a:schemeClr val="tx1">
                    <a:lumMod val="65000"/>
                    <a:lumOff val="35000"/>
                  </a:schemeClr>
                </a:solidFill>
              </a:rPr>
              <a:t> has </a:t>
            </a:r>
            <a:r>
              <a:rPr lang="sv-SE" sz="3200" i="1" dirty="0" err="1">
                <a:solidFill>
                  <a:schemeClr val="tx1">
                    <a:lumMod val="65000"/>
                    <a:lumOff val="35000"/>
                  </a:schemeClr>
                </a:solidFill>
              </a:rPr>
              <a:t>occurred</a:t>
            </a:r>
            <a:r>
              <a:rPr lang="sv-SE" sz="3200" i="1" dirty="0">
                <a:solidFill>
                  <a:schemeClr val="tx1">
                    <a:lumMod val="65000"/>
                    <a:lumOff val="35000"/>
                  </a:schemeClr>
                </a:solidFill>
              </a:rPr>
              <a:t> in the </a:t>
            </a:r>
            <a:r>
              <a:rPr lang="sv-SE" sz="3200" i="1" dirty="0" err="1">
                <a:solidFill>
                  <a:schemeClr val="tx1">
                    <a:lumMod val="65000"/>
                    <a:lumOff val="35000"/>
                  </a:schemeClr>
                </a:solidFill>
              </a:rPr>
              <a:t>psychic</a:t>
            </a:r>
            <a:r>
              <a:rPr lang="sv-SE" sz="3200" i="1" dirty="0">
                <a:solidFill>
                  <a:schemeClr val="tx1">
                    <a:lumMod val="65000"/>
                    <a:lumOff val="35000"/>
                  </a:schemeClr>
                </a:solidFill>
              </a:rPr>
              <a:t> landscape”</a:t>
            </a:r>
          </a:p>
        </p:txBody>
      </p:sp>
      <p:sp>
        <p:nvSpPr>
          <p:cNvPr id="2" name="Rektangel 1">
            <a:extLst>
              <a:ext uri="{FF2B5EF4-FFF2-40B4-BE49-F238E27FC236}">
                <a16:creationId xmlns:a16="http://schemas.microsoft.com/office/drawing/2014/main" id="{D2F2C7AC-F81B-4D19-ADEA-84AAE2CE744E}"/>
              </a:ext>
            </a:extLst>
          </p:cNvPr>
          <p:cNvSpPr/>
          <p:nvPr/>
        </p:nvSpPr>
        <p:spPr>
          <a:xfrm>
            <a:off x="3052565" y="2783181"/>
            <a:ext cx="1297151" cy="369332"/>
          </a:xfrm>
          <a:prstGeom prst="rect">
            <a:avLst/>
          </a:prstGeom>
        </p:spPr>
        <p:txBody>
          <a:bodyPr wrap="none">
            <a:spAutoFit/>
          </a:bodyPr>
          <a:lstStyle/>
          <a:p>
            <a:pPr algn="ctr"/>
            <a:r>
              <a:rPr lang="sv-SE" dirty="0">
                <a:solidFill>
                  <a:schemeClr val="tx1">
                    <a:lumMod val="75000"/>
                    <a:lumOff val="25000"/>
                  </a:schemeClr>
                </a:solidFill>
              </a:rPr>
              <a:t>1934 - 2016</a:t>
            </a:r>
          </a:p>
        </p:txBody>
      </p:sp>
    </p:spTree>
    <p:extLst>
      <p:ext uri="{BB962C8B-B14F-4D97-AF65-F5344CB8AC3E}">
        <p14:creationId xmlns:p14="http://schemas.microsoft.com/office/powerpoint/2010/main" val="3514716214"/>
      </p:ext>
    </p:extLst>
  </p:cSld>
  <p:clrMapOvr>
    <a:masterClrMapping/>
  </p:clrMapOvr>
  <mc:AlternateContent xmlns:mc="http://schemas.openxmlformats.org/markup-compatibility/2006">
    <mc:Choice xmlns:p14="http://schemas.microsoft.com/office/powerpoint/2010/main" Requires="p14">
      <p:transition spd="slow" p14:dur="3000" advTm="11163">
        <p14:reveal/>
      </p:transition>
    </mc:Choice>
    <mc:Fallback>
      <p:transition spd="slow" advTm="11163">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har på sig, foto, tittar, står&#10;&#10;Automatiskt genererad beskrivning">
            <a:extLst>
              <a:ext uri="{FF2B5EF4-FFF2-40B4-BE49-F238E27FC236}">
                <a16:creationId xmlns:a16="http://schemas.microsoft.com/office/drawing/2014/main" id="{E1BCEAD6-0801-4843-8819-51CCF4E84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087" y="0"/>
            <a:ext cx="6124575" cy="68580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719062"/>
            <a:ext cx="6061227" cy="1554272"/>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5" y="1199286"/>
            <a:ext cx="6061228"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061227" cy="523220"/>
          </a:xfrm>
          <a:prstGeom prst="rect">
            <a:avLst/>
          </a:prstGeom>
          <a:noFill/>
        </p:spPr>
        <p:txBody>
          <a:bodyPr wrap="square" rtlCol="0">
            <a:spAutoFit/>
          </a:bodyPr>
          <a:lstStyle/>
          <a:p>
            <a:pPr algn="ctr"/>
            <a:r>
              <a:rPr lang="sv-SE" sz="2800" dirty="0">
                <a:solidFill>
                  <a:schemeClr val="tx1">
                    <a:lumMod val="75000"/>
                    <a:lumOff val="25000"/>
                  </a:schemeClr>
                </a:solidFill>
              </a:rPr>
              <a:t>EUGENE O´NEILL</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868263"/>
            <a:ext cx="6061227" cy="1554272"/>
          </a:xfrm>
          <a:prstGeom prst="rect">
            <a:avLst/>
          </a:prstGeom>
          <a:noFill/>
        </p:spPr>
        <p:txBody>
          <a:bodyPr wrap="square" rtlCol="0">
            <a:spAutoFit/>
          </a:bodyPr>
          <a:lstStyle/>
          <a:p>
            <a:pPr algn="ctr"/>
            <a:r>
              <a:rPr lang="sv-SE" dirty="0"/>
              <a:t>En amerikansk dramatiker. Som organisatör och dramatiker bidrog han på 1920-talet till den amerikanska teaterns förnyelse samtidigt som han var mycket produktiv.</a:t>
            </a:r>
          </a:p>
          <a:p>
            <a:pPr algn="ctr">
              <a:spcBef>
                <a:spcPts val="600"/>
              </a:spcBef>
            </a:pPr>
            <a:r>
              <a:rPr lang="sv-SE" dirty="0"/>
              <a:t>  År 1936 fick han Nobelpriset i litteratur.</a:t>
            </a:r>
          </a:p>
          <a:p>
            <a:pPr algn="ctr"/>
            <a:r>
              <a:rPr lang="sv-SE" dirty="0"/>
              <a:t>  </a:t>
            </a:r>
          </a:p>
        </p:txBody>
      </p:sp>
      <p:sp>
        <p:nvSpPr>
          <p:cNvPr id="12" name="textruta 11">
            <a:extLst>
              <a:ext uri="{FF2B5EF4-FFF2-40B4-BE49-F238E27FC236}">
                <a16:creationId xmlns:a16="http://schemas.microsoft.com/office/drawing/2014/main" id="{EB0D481E-FDE4-436C-BD87-CB61F8CDEEE4}"/>
              </a:ext>
            </a:extLst>
          </p:cNvPr>
          <p:cNvSpPr txBox="1"/>
          <p:nvPr/>
        </p:nvSpPr>
        <p:spPr>
          <a:xfrm>
            <a:off x="420255" y="2766890"/>
            <a:ext cx="6061225" cy="369332"/>
          </a:xfrm>
          <a:prstGeom prst="rect">
            <a:avLst/>
          </a:prstGeom>
          <a:noFill/>
        </p:spPr>
        <p:txBody>
          <a:bodyPr wrap="square" rtlCol="0">
            <a:spAutoFit/>
          </a:bodyPr>
          <a:lstStyle/>
          <a:p>
            <a:pPr algn="ctr"/>
            <a:r>
              <a:rPr lang="sv-SE" dirty="0">
                <a:solidFill>
                  <a:schemeClr val="tx1">
                    <a:lumMod val="75000"/>
                    <a:lumOff val="25000"/>
                  </a:schemeClr>
                </a:solidFill>
              </a:rPr>
              <a:t>1888 - 1953</a:t>
            </a:r>
          </a:p>
        </p:txBody>
      </p:sp>
    </p:spTree>
    <p:extLst>
      <p:ext uri="{BB962C8B-B14F-4D97-AF65-F5344CB8AC3E}">
        <p14:creationId xmlns:p14="http://schemas.microsoft.com/office/powerpoint/2010/main" val="3682566418"/>
      </p:ext>
    </p:extLst>
  </p:cSld>
  <p:clrMapOvr>
    <a:masterClrMapping/>
  </p:clrMapOvr>
  <mc:AlternateContent xmlns:mc="http://schemas.openxmlformats.org/markup-compatibility/2006">
    <mc:Choice xmlns:p14="http://schemas.microsoft.com/office/powerpoint/2010/main" Requires="p14">
      <p:transition spd="slow" p14:dur="3000" advTm="10717">
        <p14:reveal/>
      </p:transition>
    </mc:Choice>
    <mc:Fallback>
      <p:transition spd="slow" advTm="10717">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slips, tittar&#10;&#10;Automatiskt genererad beskrivning">
            <a:extLst>
              <a:ext uri="{FF2B5EF4-FFF2-40B4-BE49-F238E27FC236}">
                <a16:creationId xmlns:a16="http://schemas.microsoft.com/office/drawing/2014/main" id="{6240BAAE-BD64-4116-81B3-CC52E0572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088" y="0"/>
            <a:ext cx="6124575" cy="6858000"/>
          </a:xfrm>
          <a:prstGeom prst="rect">
            <a:avLst/>
          </a:prstGeom>
        </p:spPr>
      </p:pic>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420254" y="1199286"/>
            <a:ext cx="6561775"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3" y="2243354"/>
            <a:ext cx="6561776" cy="523220"/>
          </a:xfrm>
          <a:prstGeom prst="rect">
            <a:avLst/>
          </a:prstGeom>
          <a:noFill/>
        </p:spPr>
        <p:txBody>
          <a:bodyPr wrap="square" rtlCol="0">
            <a:spAutoFit/>
          </a:bodyPr>
          <a:lstStyle/>
          <a:p>
            <a:pPr algn="ctr"/>
            <a:r>
              <a:rPr lang="sv-SE" sz="2800" dirty="0">
                <a:solidFill>
                  <a:schemeClr val="tx1">
                    <a:lumMod val="75000"/>
                    <a:lumOff val="25000"/>
                  </a:schemeClr>
                </a:solidFill>
              </a:rPr>
              <a:t>BOB DYLAN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6" name="textruta 15">
            <a:extLst>
              <a:ext uri="{FF2B5EF4-FFF2-40B4-BE49-F238E27FC236}">
                <a16:creationId xmlns:a16="http://schemas.microsoft.com/office/drawing/2014/main" id="{96CF0703-E324-4E0B-93BF-D636AE2152E9}"/>
              </a:ext>
            </a:extLst>
          </p:cNvPr>
          <p:cNvSpPr txBox="1"/>
          <p:nvPr/>
        </p:nvSpPr>
        <p:spPr>
          <a:xfrm>
            <a:off x="274122" y="3114654"/>
            <a:ext cx="6707909" cy="1077218"/>
          </a:xfrm>
          <a:prstGeom prst="rect">
            <a:avLst/>
          </a:prstGeom>
          <a:noFill/>
        </p:spPr>
        <p:txBody>
          <a:bodyPr wrap="square" rtlCol="0">
            <a:spAutoFit/>
          </a:bodyPr>
          <a:lstStyle/>
          <a:p>
            <a:pPr algn="ctr"/>
            <a:r>
              <a:rPr lang="sv-SE" sz="3200" i="1" dirty="0">
                <a:solidFill>
                  <a:schemeClr val="tx1">
                    <a:lumMod val="65000"/>
                    <a:lumOff val="35000"/>
                  </a:schemeClr>
                </a:solidFill>
              </a:rPr>
              <a:t>”I </a:t>
            </a:r>
            <a:r>
              <a:rPr lang="sv-SE" sz="3200" i="1" dirty="0" err="1">
                <a:solidFill>
                  <a:schemeClr val="tx1">
                    <a:lumMod val="65000"/>
                    <a:lumOff val="35000"/>
                  </a:schemeClr>
                </a:solidFill>
              </a:rPr>
              <a:t>say</a:t>
            </a:r>
            <a:r>
              <a:rPr lang="sv-SE" sz="3200" i="1" dirty="0">
                <a:solidFill>
                  <a:schemeClr val="tx1">
                    <a:lumMod val="65000"/>
                    <a:lumOff val="35000"/>
                  </a:schemeClr>
                </a:solidFill>
              </a:rPr>
              <a:t> </a:t>
            </a:r>
            <a:r>
              <a:rPr lang="sv-SE" sz="3200" i="1" dirty="0" err="1">
                <a:solidFill>
                  <a:schemeClr val="tx1">
                    <a:lumMod val="65000"/>
                    <a:lumOff val="35000"/>
                  </a:schemeClr>
                </a:solidFill>
              </a:rPr>
              <a:t>there</a:t>
            </a:r>
            <a:r>
              <a:rPr lang="sv-SE" sz="3200" i="1" dirty="0">
                <a:solidFill>
                  <a:schemeClr val="tx1">
                    <a:lumMod val="65000"/>
                    <a:lumOff val="35000"/>
                  </a:schemeClr>
                </a:solidFill>
              </a:rPr>
              <a:t> </a:t>
            </a:r>
            <a:r>
              <a:rPr lang="sv-SE" sz="3200" i="1" dirty="0" err="1">
                <a:solidFill>
                  <a:schemeClr val="tx1">
                    <a:lumMod val="65000"/>
                    <a:lumOff val="35000"/>
                  </a:schemeClr>
                </a:solidFill>
              </a:rPr>
              <a:t>are</a:t>
            </a:r>
            <a:r>
              <a:rPr lang="sv-SE" sz="3200" i="1" dirty="0">
                <a:solidFill>
                  <a:schemeClr val="tx1">
                    <a:lumMod val="65000"/>
                    <a:lumOff val="35000"/>
                  </a:schemeClr>
                </a:solidFill>
              </a:rPr>
              <a:t> no </a:t>
            </a:r>
            <a:r>
              <a:rPr lang="sv-SE" sz="3200" i="1" dirty="0" err="1">
                <a:solidFill>
                  <a:schemeClr val="tx1">
                    <a:lumMod val="65000"/>
                    <a:lumOff val="35000"/>
                  </a:schemeClr>
                </a:solidFill>
              </a:rPr>
              <a:t>depressed</a:t>
            </a:r>
            <a:r>
              <a:rPr lang="sv-SE" sz="3200" i="1" dirty="0">
                <a:solidFill>
                  <a:schemeClr val="tx1">
                    <a:lumMod val="65000"/>
                    <a:lumOff val="35000"/>
                  </a:schemeClr>
                </a:solidFill>
              </a:rPr>
              <a:t> </a:t>
            </a:r>
            <a:r>
              <a:rPr lang="sv-SE" sz="3200" i="1" dirty="0" err="1">
                <a:solidFill>
                  <a:schemeClr val="tx1">
                    <a:lumMod val="65000"/>
                    <a:lumOff val="35000"/>
                  </a:schemeClr>
                </a:solidFill>
              </a:rPr>
              <a:t>words</a:t>
            </a:r>
            <a:r>
              <a:rPr lang="sv-SE" sz="3200" i="1" dirty="0">
                <a:solidFill>
                  <a:schemeClr val="tx1">
                    <a:lumMod val="65000"/>
                    <a:lumOff val="35000"/>
                  </a:schemeClr>
                </a:solidFill>
              </a:rPr>
              <a:t>,</a:t>
            </a:r>
          </a:p>
          <a:p>
            <a:pPr algn="ctr"/>
            <a:r>
              <a:rPr lang="sv-SE" sz="3200" i="1" dirty="0">
                <a:solidFill>
                  <a:schemeClr val="tx1">
                    <a:lumMod val="65000"/>
                    <a:lumOff val="35000"/>
                  </a:schemeClr>
                </a:solidFill>
              </a:rPr>
              <a:t>just </a:t>
            </a:r>
            <a:r>
              <a:rPr lang="sv-SE" sz="3200" i="1" dirty="0" err="1">
                <a:solidFill>
                  <a:schemeClr val="tx1">
                    <a:lumMod val="65000"/>
                    <a:lumOff val="35000"/>
                  </a:schemeClr>
                </a:solidFill>
              </a:rPr>
              <a:t>depressed</a:t>
            </a:r>
            <a:r>
              <a:rPr lang="sv-SE" sz="3200" i="1" dirty="0">
                <a:solidFill>
                  <a:schemeClr val="tx1">
                    <a:lumMod val="65000"/>
                    <a:lumOff val="35000"/>
                  </a:schemeClr>
                </a:solidFill>
              </a:rPr>
              <a:t> </a:t>
            </a:r>
            <a:r>
              <a:rPr lang="sv-SE" sz="3200" i="1" dirty="0" err="1">
                <a:solidFill>
                  <a:schemeClr val="tx1">
                    <a:lumMod val="65000"/>
                    <a:lumOff val="35000"/>
                  </a:schemeClr>
                </a:solidFill>
              </a:rPr>
              <a:t>minds</a:t>
            </a:r>
            <a:r>
              <a:rPr lang="sv-SE" sz="3200" i="1" dirty="0">
                <a:solidFill>
                  <a:schemeClr val="tx1">
                    <a:lumMod val="65000"/>
                    <a:lumOff val="35000"/>
                  </a:schemeClr>
                </a:solidFill>
              </a:rPr>
              <a:t>”</a:t>
            </a:r>
          </a:p>
        </p:txBody>
      </p:sp>
    </p:spTree>
    <p:extLst>
      <p:ext uri="{BB962C8B-B14F-4D97-AF65-F5344CB8AC3E}">
        <p14:creationId xmlns:p14="http://schemas.microsoft.com/office/powerpoint/2010/main" val="603967013"/>
      </p:ext>
    </p:extLst>
  </p:cSld>
  <p:clrMapOvr>
    <a:masterClrMapping/>
  </p:clrMapOvr>
  <mc:AlternateContent xmlns:mc="http://schemas.openxmlformats.org/markup-compatibility/2006">
    <mc:Choice xmlns:p14="http://schemas.microsoft.com/office/powerpoint/2010/main" Requires="p14">
      <p:transition spd="slow" p14:dur="3000" advTm="11030">
        <p14:reveal/>
      </p:transition>
    </mc:Choice>
    <mc:Fallback>
      <p:transition spd="slow" advTm="1103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man, vägg, inomhus&#10;&#10;Automatiskt genererad beskrivning">
            <a:extLst>
              <a:ext uri="{FF2B5EF4-FFF2-40B4-BE49-F238E27FC236}">
                <a16:creationId xmlns:a16="http://schemas.microsoft.com/office/drawing/2014/main" id="{8765A899-A815-4C52-86A5-CAC4801D6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283" y="-6030"/>
            <a:ext cx="6349776" cy="6931435"/>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167736"/>
            <a:ext cx="6561776" cy="113532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1847107" y="2243354"/>
            <a:ext cx="3561937" cy="523220"/>
          </a:xfrm>
          <a:prstGeom prst="rect">
            <a:avLst/>
          </a:prstGeom>
          <a:noFill/>
        </p:spPr>
        <p:txBody>
          <a:bodyPr wrap="square" rtlCol="0">
            <a:spAutoFit/>
          </a:bodyPr>
          <a:lstStyle/>
          <a:p>
            <a:pPr algn="ctr"/>
            <a:r>
              <a:rPr lang="sv-SE" sz="2800" dirty="0">
                <a:solidFill>
                  <a:schemeClr val="tx1">
                    <a:lumMod val="75000"/>
                    <a:lumOff val="25000"/>
                  </a:schemeClr>
                </a:solidFill>
              </a:rPr>
              <a:t>MIKAEL PERSBRANDT </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7842" y="3273732"/>
            <a:ext cx="6546602" cy="923330"/>
          </a:xfrm>
          <a:prstGeom prst="rect">
            <a:avLst/>
          </a:prstGeom>
          <a:noFill/>
        </p:spPr>
        <p:txBody>
          <a:bodyPr wrap="square" rtlCol="0">
            <a:spAutoFit/>
          </a:bodyPr>
          <a:lstStyle/>
          <a:p>
            <a:pPr algn="ctr"/>
            <a:r>
              <a:rPr lang="sv-SE" dirty="0"/>
              <a:t>Slutade gå i terapi eftersom han till slut tyckte att han inte längre orkade ”älta skiten”, som han uttryckte det i en intervju av</a:t>
            </a:r>
            <a:br>
              <a:rPr lang="sv-SE" dirty="0"/>
            </a:br>
            <a:r>
              <a:rPr lang="sv-SE" dirty="0"/>
              <a:t>tidningen Vi.</a:t>
            </a:r>
          </a:p>
        </p:txBody>
      </p:sp>
    </p:spTree>
    <p:extLst>
      <p:ext uri="{BB962C8B-B14F-4D97-AF65-F5344CB8AC3E}">
        <p14:creationId xmlns:p14="http://schemas.microsoft.com/office/powerpoint/2010/main" val="1525930574"/>
      </p:ext>
    </p:extLst>
  </p:cSld>
  <p:clrMapOvr>
    <a:masterClrMapping/>
  </p:clrMapOvr>
  <mc:AlternateContent xmlns:mc="http://schemas.openxmlformats.org/markup-compatibility/2006">
    <mc:Choice xmlns:p14="http://schemas.microsoft.com/office/powerpoint/2010/main" Requires="p14">
      <p:transition spd="slow" p14:dur="3000" advTm="12761">
        <p14:reveal/>
      </p:transition>
    </mc:Choice>
    <mc:Fallback>
      <p:transition spd="slow" advTm="1276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an, vägg, inomhus&#10;&#10;Automatiskt genererad beskrivning">
            <a:extLst>
              <a:ext uri="{FF2B5EF4-FFF2-40B4-BE49-F238E27FC236}">
                <a16:creationId xmlns:a16="http://schemas.microsoft.com/office/drawing/2014/main" id="{00E0E81B-930C-4E87-8285-BD7B5F296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613" y="19050"/>
            <a:ext cx="6667500" cy="681990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167735"/>
            <a:ext cx="6561776" cy="1763493"/>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1847107" y="2243354"/>
            <a:ext cx="3561937" cy="523220"/>
          </a:xfrm>
          <a:prstGeom prst="rect">
            <a:avLst/>
          </a:prstGeom>
          <a:noFill/>
        </p:spPr>
        <p:txBody>
          <a:bodyPr wrap="square" rtlCol="0">
            <a:spAutoFit/>
          </a:bodyPr>
          <a:lstStyle/>
          <a:p>
            <a:pPr algn="ctr"/>
            <a:r>
              <a:rPr lang="sv-SE" sz="2800" dirty="0">
                <a:solidFill>
                  <a:schemeClr val="tx1">
                    <a:lumMod val="75000"/>
                    <a:lumOff val="25000"/>
                  </a:schemeClr>
                </a:solidFill>
              </a:rPr>
              <a:t>PETER GABRIEL</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3276595"/>
            <a:ext cx="6546602" cy="1554272"/>
          </a:xfrm>
          <a:prstGeom prst="rect">
            <a:avLst/>
          </a:prstGeom>
          <a:noFill/>
        </p:spPr>
        <p:txBody>
          <a:bodyPr wrap="square" rtlCol="0">
            <a:spAutoFit/>
          </a:bodyPr>
          <a:lstStyle/>
          <a:p>
            <a:pPr algn="ctr"/>
            <a:r>
              <a:rPr lang="sv-SE" dirty="0"/>
              <a:t>En brittisk kompositör, musiker och sångare. Mellan 1967 och 1975 var han sångare i gruppen Genesis och har därefter haft framgångar som soloartist.</a:t>
            </a:r>
          </a:p>
          <a:p>
            <a:pPr algn="ctr">
              <a:spcBef>
                <a:spcPts val="600"/>
              </a:spcBef>
            </a:pPr>
            <a:r>
              <a:rPr lang="sv-SE" dirty="0"/>
              <a:t>Gabriel är även känd för sitt engagemang för mänskliga rättigheter där han initierat och stöttat en mängd projekt och verksamheter.  </a:t>
            </a:r>
          </a:p>
        </p:txBody>
      </p:sp>
    </p:spTree>
    <p:extLst>
      <p:ext uri="{BB962C8B-B14F-4D97-AF65-F5344CB8AC3E}">
        <p14:creationId xmlns:p14="http://schemas.microsoft.com/office/powerpoint/2010/main" val="3450068393"/>
      </p:ext>
    </p:extLst>
  </p:cSld>
  <p:clrMapOvr>
    <a:masterClrMapping/>
  </p:clrMapOvr>
  <mc:AlternateContent xmlns:mc="http://schemas.openxmlformats.org/markup-compatibility/2006">
    <mc:Choice xmlns:p14="http://schemas.microsoft.com/office/powerpoint/2010/main" Requires="p14">
      <p:transition spd="slow" p14:dur="3000" advTm="11348">
        <p14:reveal/>
      </p:transition>
    </mc:Choice>
    <mc:Fallback>
      <p:transition spd="slow" advTm="1134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står, foto, slips, vägg&#10;&#10;Automatiskt genererad beskrivning">
            <a:extLst>
              <a:ext uri="{FF2B5EF4-FFF2-40B4-BE49-F238E27FC236}">
                <a16:creationId xmlns:a16="http://schemas.microsoft.com/office/drawing/2014/main" id="{CF8353AD-D3DE-4DFE-9037-F6A9C34F8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134" y="-25122"/>
            <a:ext cx="7105469" cy="6883121"/>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5922202"/>
            <a:ext cx="6561776" cy="722531"/>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562042" y="5256195"/>
            <a:ext cx="6355995" cy="523220"/>
          </a:xfrm>
          <a:prstGeom prst="rect">
            <a:avLst/>
          </a:prstGeom>
          <a:noFill/>
        </p:spPr>
        <p:txBody>
          <a:bodyPr wrap="square" rtlCol="0">
            <a:spAutoFit/>
          </a:bodyPr>
          <a:lstStyle/>
          <a:p>
            <a:pPr algn="ctr"/>
            <a:r>
              <a:rPr lang="sv-SE" sz="2800" dirty="0">
                <a:solidFill>
                  <a:schemeClr val="tx1">
                    <a:lumMod val="75000"/>
                    <a:lumOff val="25000"/>
                  </a:schemeClr>
                </a:solidFill>
              </a:rPr>
              <a:t>SINÉAD O´CONNOR</a:t>
            </a:r>
          </a:p>
        </p:txBody>
      </p:sp>
      <p:sp>
        <p:nvSpPr>
          <p:cNvPr id="7" name="textruta 6">
            <a:extLst>
              <a:ext uri="{FF2B5EF4-FFF2-40B4-BE49-F238E27FC236}">
                <a16:creationId xmlns:a16="http://schemas.microsoft.com/office/drawing/2014/main" id="{CBA62B2B-61AF-426D-A323-041782A20EC3}"/>
              </a:ext>
            </a:extLst>
          </p:cNvPr>
          <p:cNvSpPr txBox="1"/>
          <p:nvPr/>
        </p:nvSpPr>
        <p:spPr>
          <a:xfrm>
            <a:off x="339600" y="2152699"/>
            <a:ext cx="6707909" cy="3046988"/>
          </a:xfrm>
          <a:prstGeom prst="rect">
            <a:avLst/>
          </a:prstGeom>
          <a:noFill/>
        </p:spPr>
        <p:txBody>
          <a:bodyPr wrap="square" rtlCol="0">
            <a:spAutoFit/>
          </a:bodyPr>
          <a:lstStyle/>
          <a:p>
            <a:pPr algn="ctr"/>
            <a:r>
              <a:rPr lang="sv-SE" sz="3200" i="1" dirty="0">
                <a:solidFill>
                  <a:schemeClr val="tx1">
                    <a:lumMod val="65000"/>
                    <a:lumOff val="35000"/>
                  </a:schemeClr>
                </a:solidFill>
              </a:rPr>
              <a:t>”Varje por av en gråter och man</a:t>
            </a:r>
            <a:br>
              <a:rPr lang="sv-SE" sz="3200" i="1" dirty="0">
                <a:solidFill>
                  <a:schemeClr val="tx1">
                    <a:lumMod val="65000"/>
                    <a:lumOff val="35000"/>
                  </a:schemeClr>
                </a:solidFill>
              </a:rPr>
            </a:br>
            <a:r>
              <a:rPr lang="sv-SE" sz="3200" i="1" dirty="0">
                <a:solidFill>
                  <a:schemeClr val="tx1">
                    <a:lumMod val="65000"/>
                    <a:lumOff val="35000"/>
                  </a:schemeClr>
                </a:solidFill>
              </a:rPr>
              <a:t>förstår inte varför”</a:t>
            </a:r>
          </a:p>
          <a:p>
            <a:pPr algn="ctr"/>
            <a:r>
              <a:rPr lang="sv-SE" sz="3200" i="1" dirty="0">
                <a:solidFill>
                  <a:schemeClr val="tx1">
                    <a:lumMod val="65000"/>
                    <a:lumOff val="35000"/>
                  </a:schemeClr>
                </a:solidFill>
              </a:rPr>
              <a:t>”på sätt och vis dog jag och föddes</a:t>
            </a:r>
          </a:p>
          <a:p>
            <a:pPr algn="ctr"/>
            <a:r>
              <a:rPr lang="sv-SE" sz="3200" i="1" dirty="0">
                <a:solidFill>
                  <a:schemeClr val="tx1">
                    <a:lumMod val="65000"/>
                    <a:lumOff val="35000"/>
                  </a:schemeClr>
                </a:solidFill>
              </a:rPr>
              <a:t>på nytt som ett resultat av att börja </a:t>
            </a:r>
          </a:p>
          <a:p>
            <a:pPr algn="ctr"/>
            <a:r>
              <a:rPr lang="sv-SE" sz="3200" i="1" dirty="0">
                <a:solidFill>
                  <a:schemeClr val="tx1">
                    <a:lumMod val="65000"/>
                    <a:lumOff val="35000"/>
                  </a:schemeClr>
                </a:solidFill>
              </a:rPr>
              <a:t>ta medicinen. Att få en chans att </a:t>
            </a:r>
            <a:br>
              <a:rPr lang="sv-SE" sz="3200" i="1" dirty="0">
                <a:solidFill>
                  <a:schemeClr val="tx1">
                    <a:lumMod val="65000"/>
                    <a:lumOff val="35000"/>
                  </a:schemeClr>
                </a:solidFill>
              </a:rPr>
            </a:br>
            <a:r>
              <a:rPr lang="sv-SE" sz="3200" i="1" dirty="0">
                <a:solidFill>
                  <a:schemeClr val="tx1">
                    <a:lumMod val="65000"/>
                    <a:lumOff val="35000"/>
                  </a:schemeClr>
                </a:solidFill>
              </a:rPr>
              <a:t>bygga ett liv” </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3" y="5995136"/>
            <a:ext cx="6546601" cy="646331"/>
          </a:xfrm>
          <a:prstGeom prst="rect">
            <a:avLst/>
          </a:prstGeom>
          <a:noFill/>
        </p:spPr>
        <p:txBody>
          <a:bodyPr wrap="square" rtlCol="0">
            <a:spAutoFit/>
          </a:bodyPr>
          <a:lstStyle/>
          <a:p>
            <a:pPr algn="ctr"/>
            <a:r>
              <a:rPr lang="sv-SE" dirty="0"/>
              <a:t>En irländsk sångerska och musiker. Försökte ta livet av sig när hon fyllde 33 år. För att få bukt med problemen började hon ta medicin. </a:t>
            </a:r>
          </a:p>
        </p:txBody>
      </p:sp>
    </p:spTree>
    <p:extLst>
      <p:ext uri="{BB962C8B-B14F-4D97-AF65-F5344CB8AC3E}">
        <p14:creationId xmlns:p14="http://schemas.microsoft.com/office/powerpoint/2010/main" val="504130119"/>
      </p:ext>
    </p:extLst>
  </p:cSld>
  <p:clrMapOvr>
    <a:masterClrMapping/>
  </p:clrMapOvr>
  <mc:AlternateContent xmlns:mc="http://schemas.openxmlformats.org/markup-compatibility/2006">
    <mc:Choice xmlns:p14="http://schemas.microsoft.com/office/powerpoint/2010/main" Requires="p14">
      <p:transition spd="slow" p14:dur="3000" advTm="11009">
        <p14:reveal/>
      </p:transition>
    </mc:Choice>
    <mc:Fallback>
      <p:transition spd="slow" advTm="1100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vinna, kläder&#10;&#10;Automatiskt genererad beskrivning">
            <a:extLst>
              <a:ext uri="{FF2B5EF4-FFF2-40B4-BE49-F238E27FC236}">
                <a16:creationId xmlns:a16="http://schemas.microsoft.com/office/drawing/2014/main" id="{95F4C826-6087-40D2-B87D-4550FAA88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754" y="0"/>
            <a:ext cx="7232233" cy="7005918"/>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167735"/>
            <a:ext cx="6561776" cy="1995936"/>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Depression</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2243354"/>
            <a:ext cx="6546602" cy="523220"/>
          </a:xfrm>
          <a:prstGeom prst="rect">
            <a:avLst/>
          </a:prstGeom>
          <a:noFill/>
        </p:spPr>
        <p:txBody>
          <a:bodyPr wrap="square" rtlCol="0">
            <a:spAutoFit/>
          </a:bodyPr>
          <a:lstStyle/>
          <a:p>
            <a:pPr algn="ctr"/>
            <a:r>
              <a:rPr lang="sv-SE" sz="2800" dirty="0">
                <a:solidFill>
                  <a:schemeClr val="tx1">
                    <a:lumMod val="75000"/>
                    <a:lumOff val="25000"/>
                  </a:schemeClr>
                </a:solidFill>
              </a:rPr>
              <a:t>MARILYN MONROE</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389965" y="3276595"/>
            <a:ext cx="6590339" cy="1831271"/>
          </a:xfrm>
          <a:prstGeom prst="rect">
            <a:avLst/>
          </a:prstGeom>
          <a:noFill/>
        </p:spPr>
        <p:txBody>
          <a:bodyPr wrap="square" rtlCol="0">
            <a:spAutoFit/>
          </a:bodyPr>
          <a:lstStyle/>
          <a:p>
            <a:pPr algn="ctr"/>
            <a:r>
              <a:rPr lang="sv-SE" dirty="0"/>
              <a:t>Amerikansk skådespelerska, sångerska och fotomodell. Under sitt,</a:t>
            </a:r>
            <a:br>
              <a:rPr lang="sv-SE" dirty="0"/>
            </a:br>
            <a:r>
              <a:rPr lang="sv-SE" dirty="0"/>
              <a:t>utåt sett, glamorösa liv var hon ofta olycklig och led av</a:t>
            </a:r>
            <a:br>
              <a:rPr lang="sv-SE" dirty="0"/>
            </a:br>
            <a:r>
              <a:rPr lang="sv-SE" dirty="0"/>
              <a:t>dåligt självförtroende.</a:t>
            </a:r>
          </a:p>
          <a:p>
            <a:pPr algn="ctr">
              <a:spcBef>
                <a:spcPts val="600"/>
              </a:spcBef>
            </a:pPr>
            <a:r>
              <a:rPr lang="sv-SE" dirty="0"/>
              <a:t>Vid tiden för sin död befann hon sig i en av sina depressionsperioder.</a:t>
            </a:r>
          </a:p>
          <a:p>
            <a:pPr algn="ctr"/>
            <a:r>
              <a:rPr lang="sv-SE" dirty="0"/>
              <a:t>Obducenten Thomas </a:t>
            </a:r>
            <a:r>
              <a:rPr lang="sv-SE" dirty="0" err="1"/>
              <a:t>Noguchi</a:t>
            </a:r>
            <a:r>
              <a:rPr lang="sv-SE" dirty="0"/>
              <a:t> uppgav att dödsfallet sannolikt</a:t>
            </a:r>
            <a:br>
              <a:rPr lang="sv-SE" dirty="0"/>
            </a:br>
            <a:r>
              <a:rPr lang="sv-SE" dirty="0"/>
              <a:t>var självmord. </a:t>
            </a:r>
          </a:p>
        </p:txBody>
      </p:sp>
      <p:sp>
        <p:nvSpPr>
          <p:cNvPr id="12" name="textruta 11">
            <a:extLst>
              <a:ext uri="{FF2B5EF4-FFF2-40B4-BE49-F238E27FC236}">
                <a16:creationId xmlns:a16="http://schemas.microsoft.com/office/drawing/2014/main" id="{74BB92A7-5722-439B-A7F9-2AF613884341}"/>
              </a:ext>
            </a:extLst>
          </p:cNvPr>
          <p:cNvSpPr txBox="1"/>
          <p:nvPr/>
        </p:nvSpPr>
        <p:spPr>
          <a:xfrm>
            <a:off x="572655" y="2699655"/>
            <a:ext cx="5893459" cy="369332"/>
          </a:xfrm>
          <a:prstGeom prst="rect">
            <a:avLst/>
          </a:prstGeom>
          <a:noFill/>
        </p:spPr>
        <p:txBody>
          <a:bodyPr wrap="square" rtlCol="0">
            <a:spAutoFit/>
          </a:bodyPr>
          <a:lstStyle/>
          <a:p>
            <a:pPr algn="ctr"/>
            <a:r>
              <a:rPr lang="sv-SE" dirty="0">
                <a:solidFill>
                  <a:schemeClr val="tx1">
                    <a:lumMod val="75000"/>
                    <a:lumOff val="25000"/>
                  </a:schemeClr>
                </a:solidFill>
              </a:rPr>
              <a:t>1926 - 1962</a:t>
            </a:r>
          </a:p>
        </p:txBody>
      </p:sp>
    </p:spTree>
    <p:extLst>
      <p:ext uri="{BB962C8B-B14F-4D97-AF65-F5344CB8AC3E}">
        <p14:creationId xmlns:p14="http://schemas.microsoft.com/office/powerpoint/2010/main" val="3095093031"/>
      </p:ext>
    </p:extLst>
  </p:cSld>
  <p:clrMapOvr>
    <a:masterClrMapping/>
  </p:clrMapOvr>
  <mc:AlternateContent xmlns:mc="http://schemas.openxmlformats.org/markup-compatibility/2006">
    <mc:Choice xmlns:p14="http://schemas.microsoft.com/office/powerpoint/2010/main" Requires="p14">
      <p:transition spd="slow" p14:dur="3000" advTm="10615">
        <p14:reveal/>
      </p:transition>
    </mc:Choice>
    <mc:Fallback>
      <p:transition spd="slow" advTm="1061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vägg, person, kvinna, kläder&#10;&#10;Automatiskt genererad beskrivning">
            <a:extLst>
              <a:ext uri="{FF2B5EF4-FFF2-40B4-BE49-F238E27FC236}">
                <a16:creationId xmlns:a16="http://schemas.microsoft.com/office/drawing/2014/main" id="{E54C836D-3419-48E0-9C9A-6B9C0BCCB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939" y="11205"/>
            <a:ext cx="7442387" cy="6911477"/>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4599538"/>
            <a:ext cx="6561776" cy="1196148"/>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3534979"/>
            <a:ext cx="6497782" cy="523220"/>
          </a:xfrm>
          <a:prstGeom prst="rect">
            <a:avLst/>
          </a:prstGeom>
          <a:noFill/>
        </p:spPr>
        <p:txBody>
          <a:bodyPr wrap="square" rtlCol="0">
            <a:spAutoFit/>
          </a:bodyPr>
          <a:lstStyle/>
          <a:p>
            <a:pPr algn="ctr"/>
            <a:r>
              <a:rPr lang="sv-SE" sz="2800" dirty="0">
                <a:solidFill>
                  <a:schemeClr val="tx1">
                    <a:lumMod val="75000"/>
                    <a:lumOff val="25000"/>
                  </a:schemeClr>
                </a:solidFill>
              </a:rPr>
              <a:t>CATHRINE ZETA-JONES</a:t>
            </a:r>
          </a:p>
        </p:txBody>
      </p:sp>
      <p:sp>
        <p:nvSpPr>
          <p:cNvPr id="7" name="textruta 6">
            <a:extLst>
              <a:ext uri="{FF2B5EF4-FFF2-40B4-BE49-F238E27FC236}">
                <a16:creationId xmlns:a16="http://schemas.microsoft.com/office/drawing/2014/main" id="{CBA62B2B-61AF-426D-A323-041782A20EC3}"/>
              </a:ext>
            </a:extLst>
          </p:cNvPr>
          <p:cNvSpPr txBox="1"/>
          <p:nvPr/>
        </p:nvSpPr>
        <p:spPr>
          <a:xfrm>
            <a:off x="274122" y="2334728"/>
            <a:ext cx="6707909" cy="1077218"/>
          </a:xfrm>
          <a:prstGeom prst="rect">
            <a:avLst/>
          </a:prstGeom>
          <a:noFill/>
        </p:spPr>
        <p:txBody>
          <a:bodyPr wrap="square" rtlCol="0">
            <a:spAutoFit/>
          </a:bodyPr>
          <a:lstStyle/>
          <a:p>
            <a:pPr algn="ctr"/>
            <a:r>
              <a:rPr lang="sv-SE" sz="3200" i="1" dirty="0">
                <a:solidFill>
                  <a:schemeClr val="tx1">
                    <a:lumMod val="65000"/>
                    <a:lumOff val="35000"/>
                  </a:schemeClr>
                </a:solidFill>
              </a:rPr>
              <a:t>”Man ska inte skämmas över</a:t>
            </a:r>
          </a:p>
          <a:p>
            <a:pPr algn="ctr"/>
            <a:r>
              <a:rPr lang="sv-SE" sz="3200" i="1" dirty="0">
                <a:solidFill>
                  <a:schemeClr val="tx1">
                    <a:lumMod val="65000"/>
                    <a:lumOff val="35000"/>
                  </a:schemeClr>
                </a:solidFill>
              </a:rPr>
              <a:t>att söka hjälp”</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420255" y="4716079"/>
            <a:ext cx="6546602" cy="1000274"/>
          </a:xfrm>
          <a:prstGeom prst="rect">
            <a:avLst/>
          </a:prstGeom>
          <a:noFill/>
        </p:spPr>
        <p:txBody>
          <a:bodyPr wrap="square" rtlCol="0">
            <a:spAutoFit/>
          </a:bodyPr>
          <a:lstStyle/>
          <a:p>
            <a:pPr algn="ctr"/>
            <a:r>
              <a:rPr lang="sv-SE" dirty="0"/>
              <a:t>En brittisk skådespelerska och sångerska.</a:t>
            </a:r>
          </a:p>
          <a:p>
            <a:pPr algn="ctr">
              <a:spcBef>
                <a:spcPts val="600"/>
              </a:spcBef>
            </a:pPr>
            <a:r>
              <a:rPr lang="sv-SE" dirty="0" err="1"/>
              <a:t>Zeta</a:t>
            </a:r>
            <a:r>
              <a:rPr lang="sv-SE" dirty="0"/>
              <a:t>-Jones vann 2003 en Oskar för bästa kvinnliga biroll </a:t>
            </a:r>
            <a:br>
              <a:rPr lang="sv-SE" dirty="0"/>
            </a:br>
            <a:r>
              <a:rPr lang="sv-SE" dirty="0"/>
              <a:t>i filmen Chicago. </a:t>
            </a:r>
          </a:p>
        </p:txBody>
      </p:sp>
    </p:spTree>
    <p:extLst>
      <p:ext uri="{BB962C8B-B14F-4D97-AF65-F5344CB8AC3E}">
        <p14:creationId xmlns:p14="http://schemas.microsoft.com/office/powerpoint/2010/main" val="2484663764"/>
      </p:ext>
    </p:extLst>
  </p:cSld>
  <p:clrMapOvr>
    <a:masterClrMapping/>
  </p:clrMapOvr>
  <mc:AlternateContent xmlns:mc="http://schemas.openxmlformats.org/markup-compatibility/2006">
    <mc:Choice xmlns:p14="http://schemas.microsoft.com/office/powerpoint/2010/main" Requires="p14">
      <p:transition spd="slow" p14:dur="3000" advTm="10931">
        <p14:reveal/>
      </p:transition>
    </mc:Choice>
    <mc:Fallback>
      <p:transition spd="slow" advTm="1093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inomhus, kvinna, vägg&#10;&#10;Automatiskt genererad beskrivning">
            <a:extLst>
              <a:ext uri="{FF2B5EF4-FFF2-40B4-BE49-F238E27FC236}">
                <a16:creationId xmlns:a16="http://schemas.microsoft.com/office/drawing/2014/main" id="{F4D93FA9-626B-4572-9A65-E54F7B7C7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0"/>
            <a:ext cx="6124575" cy="6858000"/>
          </a:xfrm>
          <a:prstGeom prst="rect">
            <a:avLst/>
          </a:prstGeom>
        </p:spPr>
      </p:pic>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91515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Utmattningssyndrom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258948" y="5888254"/>
            <a:ext cx="6659089" cy="523220"/>
          </a:xfrm>
          <a:prstGeom prst="rect">
            <a:avLst/>
          </a:prstGeom>
          <a:noFill/>
        </p:spPr>
        <p:txBody>
          <a:bodyPr wrap="square" rtlCol="0">
            <a:spAutoFit/>
          </a:bodyPr>
          <a:lstStyle/>
          <a:p>
            <a:pPr algn="ctr"/>
            <a:r>
              <a:rPr lang="sv-SE" sz="2800" dirty="0">
                <a:solidFill>
                  <a:schemeClr val="tx1">
                    <a:lumMod val="75000"/>
                    <a:lumOff val="25000"/>
                  </a:schemeClr>
                </a:solidFill>
              </a:rPr>
              <a:t>BABBEN LARSSON</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2" name="textruta 11">
            <a:extLst>
              <a:ext uri="{FF2B5EF4-FFF2-40B4-BE49-F238E27FC236}">
                <a16:creationId xmlns:a16="http://schemas.microsoft.com/office/drawing/2014/main" id="{AB71D915-1EDD-4F35-B612-EC9EA9AE8FDA}"/>
              </a:ext>
            </a:extLst>
          </p:cNvPr>
          <p:cNvSpPr txBox="1"/>
          <p:nvPr/>
        </p:nvSpPr>
        <p:spPr>
          <a:xfrm>
            <a:off x="106507" y="2281904"/>
            <a:ext cx="6707909" cy="3539430"/>
          </a:xfrm>
          <a:prstGeom prst="rect">
            <a:avLst/>
          </a:prstGeom>
          <a:noFill/>
        </p:spPr>
        <p:txBody>
          <a:bodyPr wrap="square" rtlCol="0">
            <a:spAutoFit/>
          </a:bodyPr>
          <a:lstStyle/>
          <a:p>
            <a:pPr algn="ctr"/>
            <a:r>
              <a:rPr lang="sv-SE" sz="3200" i="1" dirty="0">
                <a:solidFill>
                  <a:schemeClr val="tx1">
                    <a:lumMod val="65000"/>
                    <a:lumOff val="35000"/>
                  </a:schemeClr>
                </a:solidFill>
              </a:rPr>
              <a:t>” Jag blev först arg på min kropp när den inte orkade allt det som hjärnan ville. Som så många andra hade jag skyhöga krav på mig själv och massor jag ville åstadkomma. Långt senare insåg jag att kroppen faktiskt räddade livet på mig” </a:t>
            </a:r>
          </a:p>
        </p:txBody>
      </p:sp>
    </p:spTree>
    <p:extLst>
      <p:ext uri="{BB962C8B-B14F-4D97-AF65-F5344CB8AC3E}">
        <p14:creationId xmlns:p14="http://schemas.microsoft.com/office/powerpoint/2010/main" val="3945300642"/>
      </p:ext>
    </p:extLst>
  </p:cSld>
  <p:clrMapOvr>
    <a:masterClrMapping/>
  </p:clrMapOvr>
  <mc:AlternateContent xmlns:mc="http://schemas.openxmlformats.org/markup-compatibility/2006">
    <mc:Choice xmlns:p14="http://schemas.microsoft.com/office/powerpoint/2010/main" Requires="p14">
      <p:transition spd="slow" p14:dur="3000" advTm="11201">
        <p14:reveal/>
      </p:transition>
    </mc:Choice>
    <mc:Fallback>
      <p:transition spd="slow" advTm="1120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vägg, foto, tittar&#10;&#10;Automatiskt genererad beskrivning">
            <a:extLst>
              <a:ext uri="{FF2B5EF4-FFF2-40B4-BE49-F238E27FC236}">
                <a16:creationId xmlns:a16="http://schemas.microsoft.com/office/drawing/2014/main" id="{50ED742C-754E-48F8-BD3F-82C92AC41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941" y="19050"/>
            <a:ext cx="6905811" cy="6838950"/>
          </a:xfrm>
          <a:prstGeom prst="rect">
            <a:avLst/>
          </a:prstGeom>
        </p:spPr>
      </p:pic>
      <p:sp>
        <p:nvSpPr>
          <p:cNvPr id="15" name="Rektangel: rundade hörn 14">
            <a:extLst>
              <a:ext uri="{FF2B5EF4-FFF2-40B4-BE49-F238E27FC236}">
                <a16:creationId xmlns:a16="http://schemas.microsoft.com/office/drawing/2014/main" id="{CC35D827-5140-449E-921F-283E48B96664}"/>
              </a:ext>
            </a:extLst>
          </p:cNvPr>
          <p:cNvSpPr/>
          <p:nvPr/>
        </p:nvSpPr>
        <p:spPr>
          <a:xfrm>
            <a:off x="420255" y="3167735"/>
            <a:ext cx="6561776" cy="923692"/>
          </a:xfrm>
          <a:prstGeom prst="roundRect">
            <a:avLst/>
          </a:prstGeom>
          <a:solidFill>
            <a:schemeClr val="accent2">
              <a:alpha val="4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7F1B0E2-8748-4AE0-81E0-D344F856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 y="-6030"/>
            <a:ext cx="6915150" cy="1015663"/>
          </a:xfrm>
          <a:prstGeom prst="rect">
            <a:avLst/>
          </a:prstGeom>
        </p:spPr>
      </p:pic>
      <p:sp>
        <p:nvSpPr>
          <p:cNvPr id="4" name="textruta 3">
            <a:extLst>
              <a:ext uri="{FF2B5EF4-FFF2-40B4-BE49-F238E27FC236}">
                <a16:creationId xmlns:a16="http://schemas.microsoft.com/office/drawing/2014/main" id="{3D653D51-A545-4804-977C-59A61BB82172}"/>
              </a:ext>
            </a:extLst>
          </p:cNvPr>
          <p:cNvSpPr txBox="1"/>
          <p:nvPr/>
        </p:nvSpPr>
        <p:spPr>
          <a:xfrm>
            <a:off x="258948" y="1199286"/>
            <a:ext cx="670790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v-SE" sz="6000" dirty="0">
                <a:solidFill>
                  <a:schemeClr val="tx1">
                    <a:lumMod val="75000"/>
                    <a:lumOff val="25000"/>
                  </a:schemeClr>
                </a:solidFill>
              </a:rPr>
              <a:t>Bipolär sjukdom</a:t>
            </a:r>
          </a:p>
        </p:txBody>
      </p:sp>
      <p:sp>
        <p:nvSpPr>
          <p:cNvPr id="6" name="textruta 5">
            <a:extLst>
              <a:ext uri="{FF2B5EF4-FFF2-40B4-BE49-F238E27FC236}">
                <a16:creationId xmlns:a16="http://schemas.microsoft.com/office/drawing/2014/main" id="{6D2DA8D0-072A-4D44-A112-CCD23ADE47CA}"/>
              </a:ext>
            </a:extLst>
          </p:cNvPr>
          <p:cNvSpPr txBox="1"/>
          <p:nvPr/>
        </p:nvSpPr>
        <p:spPr>
          <a:xfrm>
            <a:off x="420255" y="2243354"/>
            <a:ext cx="6546602" cy="523220"/>
          </a:xfrm>
          <a:prstGeom prst="rect">
            <a:avLst/>
          </a:prstGeom>
          <a:noFill/>
        </p:spPr>
        <p:txBody>
          <a:bodyPr wrap="square" rtlCol="0">
            <a:spAutoFit/>
          </a:bodyPr>
          <a:lstStyle/>
          <a:p>
            <a:pPr algn="ctr"/>
            <a:r>
              <a:rPr lang="sv-SE" sz="2800" dirty="0">
                <a:solidFill>
                  <a:schemeClr val="tx1">
                    <a:lumMod val="75000"/>
                    <a:lumOff val="25000"/>
                  </a:schemeClr>
                </a:solidFill>
              </a:rPr>
              <a:t>T.S. ELLIOT</a:t>
            </a:r>
          </a:p>
        </p:txBody>
      </p:sp>
      <p:pic>
        <p:nvPicPr>
          <p:cNvPr id="13" name="Bildobjekt 12" descr="En bild som visar clipart&#10;&#10;Automatiskt genererad beskrivning">
            <a:extLst>
              <a:ext uri="{FF2B5EF4-FFF2-40B4-BE49-F238E27FC236}">
                <a16:creationId xmlns:a16="http://schemas.microsoft.com/office/drawing/2014/main" id="{32FAED66-C333-43CE-A7C8-DB132C41B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42" y="250854"/>
            <a:ext cx="2223984" cy="561556"/>
          </a:xfrm>
          <a:prstGeom prst="rect">
            <a:avLst/>
          </a:prstGeom>
        </p:spPr>
      </p:pic>
      <p:sp>
        <p:nvSpPr>
          <p:cNvPr id="14" name="textruta 13">
            <a:extLst>
              <a:ext uri="{FF2B5EF4-FFF2-40B4-BE49-F238E27FC236}">
                <a16:creationId xmlns:a16="http://schemas.microsoft.com/office/drawing/2014/main" id="{4E670843-0510-4CDD-BB56-DF679FADF694}"/>
              </a:ext>
            </a:extLst>
          </p:cNvPr>
          <p:cNvSpPr txBox="1"/>
          <p:nvPr/>
        </p:nvSpPr>
        <p:spPr>
          <a:xfrm>
            <a:off x="389965" y="3276595"/>
            <a:ext cx="6590339" cy="723275"/>
          </a:xfrm>
          <a:prstGeom prst="rect">
            <a:avLst/>
          </a:prstGeom>
          <a:noFill/>
        </p:spPr>
        <p:txBody>
          <a:bodyPr wrap="square" rtlCol="0">
            <a:spAutoFit/>
          </a:bodyPr>
          <a:lstStyle/>
          <a:p>
            <a:pPr algn="ctr"/>
            <a:r>
              <a:rPr lang="sv-SE" dirty="0"/>
              <a:t>Amerikansk-brittisk författare, poet och litteraturkritiker.</a:t>
            </a:r>
          </a:p>
          <a:p>
            <a:pPr algn="ctr">
              <a:spcBef>
                <a:spcPts val="600"/>
              </a:spcBef>
            </a:pPr>
            <a:r>
              <a:rPr lang="sv-SE" dirty="0"/>
              <a:t>Nobelpristagare i litteratur. </a:t>
            </a:r>
          </a:p>
        </p:txBody>
      </p:sp>
      <p:sp>
        <p:nvSpPr>
          <p:cNvPr id="12" name="textruta 11">
            <a:extLst>
              <a:ext uri="{FF2B5EF4-FFF2-40B4-BE49-F238E27FC236}">
                <a16:creationId xmlns:a16="http://schemas.microsoft.com/office/drawing/2014/main" id="{74BB92A7-5722-439B-A7F9-2AF613884341}"/>
              </a:ext>
            </a:extLst>
          </p:cNvPr>
          <p:cNvSpPr txBox="1"/>
          <p:nvPr/>
        </p:nvSpPr>
        <p:spPr>
          <a:xfrm>
            <a:off x="572655" y="2699655"/>
            <a:ext cx="5893459" cy="369332"/>
          </a:xfrm>
          <a:prstGeom prst="rect">
            <a:avLst/>
          </a:prstGeom>
          <a:noFill/>
        </p:spPr>
        <p:txBody>
          <a:bodyPr wrap="square" rtlCol="0">
            <a:spAutoFit/>
          </a:bodyPr>
          <a:lstStyle/>
          <a:p>
            <a:pPr algn="ctr"/>
            <a:r>
              <a:rPr lang="sv-SE" dirty="0">
                <a:solidFill>
                  <a:schemeClr val="tx1">
                    <a:lumMod val="75000"/>
                    <a:lumOff val="25000"/>
                  </a:schemeClr>
                </a:solidFill>
              </a:rPr>
              <a:t>1888 - 1965</a:t>
            </a:r>
          </a:p>
        </p:txBody>
      </p:sp>
    </p:spTree>
    <p:extLst>
      <p:ext uri="{BB962C8B-B14F-4D97-AF65-F5344CB8AC3E}">
        <p14:creationId xmlns:p14="http://schemas.microsoft.com/office/powerpoint/2010/main" val="461655418"/>
      </p:ext>
    </p:extLst>
  </p:cSld>
  <p:clrMapOvr>
    <a:masterClrMapping/>
  </p:clrMapOvr>
  <mc:AlternateContent xmlns:mc="http://schemas.openxmlformats.org/markup-compatibility/2006">
    <mc:Choice xmlns:p14="http://schemas.microsoft.com/office/powerpoint/2010/main" Requires="p14">
      <p:transition spd="slow" p14:dur="3000" advTm="8667">
        <p14:reveal/>
      </p:transition>
    </mc:Choice>
    <mc:Fallback>
      <p:transition spd="slow" advTm="8667">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951</Words>
  <Application>Microsoft Office PowerPoint</Application>
  <PresentationFormat>Bredbild</PresentationFormat>
  <Paragraphs>131</Paragraphs>
  <Slides>26</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Natascha Borg</dc:creator>
  <cp:lastModifiedBy>Johanna Höst</cp:lastModifiedBy>
  <cp:revision>26</cp:revision>
  <dcterms:created xsi:type="dcterms:W3CDTF">2017-05-15T10:56:39Z</dcterms:created>
  <dcterms:modified xsi:type="dcterms:W3CDTF">2019-10-10T11:37:01Z</dcterms:modified>
</cp:coreProperties>
</file>